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1"/>
  </p:notesMasterIdLst>
  <p:sldIdLst>
    <p:sldId id="256" r:id="rId2"/>
    <p:sldId id="259" r:id="rId3"/>
    <p:sldId id="268" r:id="rId4"/>
    <p:sldId id="258" r:id="rId5"/>
    <p:sldId id="270" r:id="rId6"/>
    <p:sldId id="272" r:id="rId7"/>
    <p:sldId id="273" r:id="rId8"/>
    <p:sldId id="263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DB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528" autoAdjust="0"/>
  </p:normalViewPr>
  <p:slideViewPr>
    <p:cSldViewPr snapToGrid="0" snapToObjects="1">
      <p:cViewPr>
        <p:scale>
          <a:sx n="80" d="100"/>
          <a:sy n="80" d="100"/>
        </p:scale>
        <p:origin x="-1776" y="6"/>
      </p:cViewPr>
      <p:guideLst>
        <p:guide orient="horz" pos="21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Arbeitsmappe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anielstuder:Desktop:Arbeitsmappe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Arbeitsmappe1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anielstuder:Desktop:Arbeitsmappe1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cat>
            <c:strRef>
              <c:f>Blatt1!$A$1:$C$1</c:f>
              <c:strCache>
                <c:ptCount val="3"/>
                <c:pt idx="0">
                  <c:v>Methan</c:v>
                </c:pt>
                <c:pt idx="1">
                  <c:v>Wasser</c:v>
                </c:pt>
                <c:pt idx="2">
                  <c:v>Batterie </c:v>
                </c:pt>
              </c:strCache>
            </c:strRef>
          </c:cat>
          <c:val>
            <c:numRef>
              <c:f>Blatt1!$A$2:$C$2</c:f>
              <c:numCache>
                <c:formatCode>General</c:formatCode>
                <c:ptCount val="3"/>
                <c:pt idx="0">
                  <c:v>30000</c:v>
                </c:pt>
                <c:pt idx="1">
                  <c:v>8500</c:v>
                </c:pt>
                <c:pt idx="2">
                  <c:v>1000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732352"/>
        <c:axId val="165733888"/>
      </c:barChart>
      <c:catAx>
        <c:axId val="165732352"/>
        <c:scaling>
          <c:orientation val="minMax"/>
        </c:scaling>
        <c:delete val="0"/>
        <c:axPos val="b"/>
        <c:majorTickMark val="out"/>
        <c:minorTickMark val="none"/>
        <c:tickLblPos val="nextTo"/>
        <c:crossAx val="165733888"/>
        <c:crosses val="autoZero"/>
        <c:auto val="1"/>
        <c:lblAlgn val="ctr"/>
        <c:lblOffset val="100"/>
        <c:noMultiLvlLbl val="0"/>
      </c:catAx>
      <c:valAx>
        <c:axId val="165733888"/>
        <c:scaling>
          <c:orientation val="minMax"/>
          <c:max val="35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5732352"/>
        <c:crosses val="autoZero"/>
        <c:crossBetween val="between"/>
        <c:majorUnit val="5000"/>
        <c:minorUnit val="1000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376003742101"/>
          <c:y val="3.60610263522885E-2"/>
          <c:w val="0.84500604194277695"/>
          <c:h val="0.89362936429062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</c:spPr>
          </c:dPt>
          <c:cat>
            <c:strRef>
              <c:f>'Blatt1 (2)'!$A$1</c:f>
              <c:strCache>
                <c:ptCount val="1"/>
                <c:pt idx="0">
                  <c:v>Abfall</c:v>
                </c:pt>
              </c:strCache>
            </c:strRef>
          </c:cat>
          <c:val>
            <c:numRef>
              <c:f>'Blatt1 (2)'!$A$2</c:f>
              <c:numCache>
                <c:formatCode>General</c:formatCode>
                <c:ptCount val="1"/>
                <c:pt idx="0">
                  <c:v>30000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670272"/>
        <c:axId val="162219136"/>
      </c:barChart>
      <c:catAx>
        <c:axId val="165670272"/>
        <c:scaling>
          <c:orientation val="minMax"/>
        </c:scaling>
        <c:delete val="0"/>
        <c:axPos val="b"/>
        <c:majorTickMark val="out"/>
        <c:minorTickMark val="none"/>
        <c:tickLblPos val="nextTo"/>
        <c:crossAx val="162219136"/>
        <c:crossesAt val="0"/>
        <c:auto val="1"/>
        <c:lblAlgn val="ctr"/>
        <c:lblOffset val="100"/>
        <c:noMultiLvlLbl val="0"/>
      </c:catAx>
      <c:valAx>
        <c:axId val="162219136"/>
        <c:scaling>
          <c:orientation val="minMax"/>
          <c:max val="35000"/>
          <c:min val="0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65670272"/>
        <c:crosses val="autoZero"/>
        <c:crossBetween val="between"/>
        <c:majorUnit val="5000"/>
        <c:minorUnit val="1000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cat>
            <c:strRef>
              <c:f>Blatt1!$A$1:$C$1</c:f>
              <c:strCache>
                <c:ptCount val="3"/>
                <c:pt idx="0">
                  <c:v>Methan</c:v>
                </c:pt>
                <c:pt idx="1">
                  <c:v>Wasser</c:v>
                </c:pt>
                <c:pt idx="2">
                  <c:v>Batterie </c:v>
                </c:pt>
              </c:strCache>
            </c:strRef>
          </c:cat>
          <c:val>
            <c:numRef>
              <c:f>Blatt1!$A$2:$C$2</c:f>
              <c:numCache>
                <c:formatCode>General</c:formatCode>
                <c:ptCount val="3"/>
                <c:pt idx="0">
                  <c:v>30000</c:v>
                </c:pt>
                <c:pt idx="1">
                  <c:v>8500</c:v>
                </c:pt>
                <c:pt idx="2">
                  <c:v>1000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287616"/>
        <c:axId val="162289152"/>
      </c:barChart>
      <c:catAx>
        <c:axId val="162287616"/>
        <c:scaling>
          <c:orientation val="minMax"/>
        </c:scaling>
        <c:delete val="0"/>
        <c:axPos val="b"/>
        <c:majorTickMark val="out"/>
        <c:minorTickMark val="none"/>
        <c:tickLblPos val="nextTo"/>
        <c:crossAx val="162289152"/>
        <c:crosses val="autoZero"/>
        <c:auto val="1"/>
        <c:lblAlgn val="ctr"/>
        <c:lblOffset val="100"/>
        <c:noMultiLvlLbl val="0"/>
      </c:catAx>
      <c:valAx>
        <c:axId val="162289152"/>
        <c:scaling>
          <c:orientation val="minMax"/>
          <c:max val="35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2287616"/>
        <c:crosses val="autoZero"/>
        <c:crossBetween val="between"/>
        <c:majorUnit val="5000"/>
        <c:minorUnit val="1000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301376003742101"/>
          <c:y val="3.60610263522885E-2"/>
          <c:w val="0.84500604194277695"/>
          <c:h val="0.89362936429062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</c:spPr>
          </c:dPt>
          <c:cat>
            <c:strRef>
              <c:f>'Blatt1 (2)'!$A$1</c:f>
              <c:strCache>
                <c:ptCount val="1"/>
                <c:pt idx="0">
                  <c:v>Abfall</c:v>
                </c:pt>
              </c:strCache>
            </c:strRef>
          </c:cat>
          <c:val>
            <c:numRef>
              <c:f>'Blatt1 (2)'!$A$2</c:f>
              <c:numCache>
                <c:formatCode>General</c:formatCode>
                <c:ptCount val="1"/>
                <c:pt idx="0">
                  <c:v>30000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901440"/>
        <c:axId val="165902976"/>
      </c:barChart>
      <c:catAx>
        <c:axId val="165901440"/>
        <c:scaling>
          <c:orientation val="minMax"/>
        </c:scaling>
        <c:delete val="0"/>
        <c:axPos val="b"/>
        <c:majorTickMark val="out"/>
        <c:minorTickMark val="none"/>
        <c:tickLblPos val="nextTo"/>
        <c:crossAx val="165902976"/>
        <c:crossesAt val="0"/>
        <c:auto val="1"/>
        <c:lblAlgn val="ctr"/>
        <c:lblOffset val="100"/>
        <c:noMultiLvlLbl val="0"/>
      </c:catAx>
      <c:valAx>
        <c:axId val="165902976"/>
        <c:scaling>
          <c:orientation val="minMax"/>
          <c:max val="35000"/>
          <c:min val="0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65901440"/>
        <c:crosses val="autoZero"/>
        <c:crossBetween val="between"/>
        <c:majorUnit val="5000"/>
        <c:minorUnit val="1000"/>
      </c:valAx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71A1E-ECA7-C442-B78B-578DC5E38B7D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DAB50-054A-5240-889C-94C3F0ED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9185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DAB50-054A-5240-889C-94C3F0ED7B4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7231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Energiestrategie 2050 (ev. darstellen mit gestapelten Linien)</a:t>
            </a:r>
          </a:p>
          <a:p>
            <a:r>
              <a:rPr lang="de-DE" dirty="0" smtClean="0"/>
              <a:t>Forschungsprojekt Professor Dr. M. Popp, TU Nürnberg: Kurzzeitspeicheranalyse</a:t>
            </a:r>
          </a:p>
          <a:p>
            <a:r>
              <a:rPr lang="de-DE" dirty="0" smtClean="0"/>
              <a:t>Ingrid AG: Integration erneuerbare Energien in das Netz</a:t>
            </a:r>
          </a:p>
          <a:p>
            <a:r>
              <a:rPr lang="de-DE" dirty="0" smtClean="0"/>
              <a:t>Herausforderung: Darstellung Unterschied Energie/Leistung (Spitzen)</a:t>
            </a:r>
          </a:p>
          <a:p>
            <a:r>
              <a:rPr lang="de-DE" dirty="0" smtClean="0"/>
              <a:t>Motivation Visualisierung </a:t>
            </a:r>
          </a:p>
          <a:p>
            <a:pPr marL="342900" indent="-342900">
              <a:buFont typeface="Arial"/>
              <a:buChar char="•"/>
            </a:pPr>
            <a:r>
              <a:rPr lang="de-DE" dirty="0" smtClean="0"/>
              <a:t>Energiestrategie 2050: Demokratisierung der Energieversorgung über dezentralen Produktion (Bürgerinvestitionen)</a:t>
            </a:r>
          </a:p>
          <a:p>
            <a:pPr marL="342900" indent="-342900">
              <a:buFont typeface="Arial"/>
              <a:buChar char="•"/>
            </a:pPr>
            <a:r>
              <a:rPr lang="de-DE" dirty="0" smtClean="0"/>
              <a:t>Wissensvermittlung, damit Energiestrategie 2050 breit abgestützt ist: Es braucht energiewirtschaftliches Verständnis, damit bei zunehmenden Versorgungsproblemen (Schwankungen Tag, Saison, Jahr) die Energiewende nicht ausgebremst wird.</a:t>
            </a:r>
          </a:p>
          <a:p>
            <a:pPr marL="342900" indent="-342900">
              <a:buFont typeface="Arial"/>
              <a:buChar char="•"/>
            </a:pPr>
            <a:r>
              <a:rPr lang="de-DE" dirty="0" smtClean="0"/>
              <a:t>Komplexität reduzieren, Zusammenhänge deutlich machen, Bild best. Liniendiagramme schaffen das nicht</a:t>
            </a:r>
          </a:p>
          <a:p>
            <a:pPr marL="0" indent="0">
              <a:buFont typeface="Arial"/>
              <a:buNone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DAB50-054A-5240-889C-94C3F0ED7B4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174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Energiestrategie 2050 (ev. darstellen mit gestapelten Linien)</a:t>
            </a:r>
          </a:p>
          <a:p>
            <a:r>
              <a:rPr lang="de-DE" dirty="0" smtClean="0"/>
              <a:t>Forschungsprojekt Professor Dr. M. Popp, TU Nürnberg: Kurzzeitspeicheranalyse</a:t>
            </a:r>
          </a:p>
          <a:p>
            <a:r>
              <a:rPr lang="de-DE" dirty="0" smtClean="0"/>
              <a:t>Ingrid AG: Integration erneuerbare Energien in das Netz</a:t>
            </a:r>
          </a:p>
          <a:p>
            <a:r>
              <a:rPr lang="de-DE" dirty="0" smtClean="0"/>
              <a:t>Herausforderung: Darstellung Unterschied Energie/Leistung (Spitzen)</a:t>
            </a:r>
          </a:p>
          <a:p>
            <a:r>
              <a:rPr lang="de-DE" dirty="0" smtClean="0"/>
              <a:t>Motivation Visualisierung </a:t>
            </a:r>
          </a:p>
          <a:p>
            <a:pPr marL="342900" indent="-342900">
              <a:buFont typeface="Arial"/>
              <a:buChar char="•"/>
            </a:pPr>
            <a:r>
              <a:rPr lang="de-DE" dirty="0" smtClean="0"/>
              <a:t>Energiestrategie 2050: Demokratisierung der Energieversorgung über dezentralen Produktion (Bürgerinvestitionen)</a:t>
            </a:r>
          </a:p>
          <a:p>
            <a:pPr marL="342900" indent="-342900">
              <a:buFont typeface="Arial"/>
              <a:buChar char="•"/>
            </a:pPr>
            <a:r>
              <a:rPr lang="de-DE" dirty="0" smtClean="0"/>
              <a:t>Wissensvermittlung, damit Energiestrategie 2050 breit abgestützt ist: Es braucht energiewirtschaftliches Verständnis, damit bei zunehmenden Versorgungsproblemen (Schwankungen Tag, Saison, Jahr) die Energiewende nicht ausgebremst wird.</a:t>
            </a:r>
          </a:p>
          <a:p>
            <a:pPr marL="342900" indent="-342900">
              <a:buFont typeface="Arial"/>
              <a:buChar char="•"/>
            </a:pPr>
            <a:r>
              <a:rPr lang="de-DE" dirty="0" smtClean="0"/>
              <a:t>Komplexität reduzieren, Zusammenhänge deutlich machen, Bild best. Liniendiagramme schaffen das nicht</a:t>
            </a:r>
          </a:p>
          <a:p>
            <a:pPr marL="0" indent="0">
              <a:buFont typeface="Arial"/>
              <a:buNone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DAB50-054A-5240-889C-94C3F0ED7B4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174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IST-Zustand (haben wir das was?)</a:t>
            </a:r>
          </a:p>
          <a:p>
            <a:r>
              <a:rPr lang="de-DE" dirty="0" smtClean="0"/>
              <a:t>12 Rasterquadrate Schweiz (Bild)</a:t>
            </a:r>
          </a:p>
          <a:p>
            <a:r>
              <a:rPr lang="de-DE" dirty="0" smtClean="0"/>
              <a:t>Verschiedene Szenarien zur Kurzzeitspeicherung im Rahmen der Energiestrategie 2050 (wir nehmen ein „vernünftiges“ Szenario, 3*1/3)</a:t>
            </a:r>
          </a:p>
          <a:p>
            <a:r>
              <a:rPr lang="de-DE" dirty="0" smtClean="0"/>
              <a:t>6 Jahre (1 Datenwert alle 3h)</a:t>
            </a:r>
          </a:p>
          <a:p>
            <a:r>
              <a:rPr lang="de-DE" dirty="0" smtClean="0"/>
              <a:t>11 Merkmale, wie z.B. absoluter Verbrauch, Produktion PV, WKK, Wind, Laufwasser, Pumpwasser, Batteriespeicher usw.</a:t>
            </a:r>
          </a:p>
          <a:p>
            <a:r>
              <a:rPr lang="de-DE" dirty="0" smtClean="0"/>
              <a:t>.</a:t>
            </a:r>
            <a:r>
              <a:rPr lang="de-DE" dirty="0" err="1" smtClean="0"/>
              <a:t>xls</a:t>
            </a:r>
            <a:r>
              <a:rPr lang="de-DE" dirty="0" smtClean="0"/>
              <a:t>-Format</a:t>
            </a:r>
          </a:p>
          <a:p>
            <a:r>
              <a:rPr lang="de-DE" dirty="0" smtClean="0"/>
              <a:t>Freie</a:t>
            </a:r>
            <a:r>
              <a:rPr lang="de-DE" baseline="0" dirty="0" smtClean="0"/>
              <a:t> Lizenz</a:t>
            </a:r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DAB50-054A-5240-889C-94C3F0ED7B4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734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IST-Zustand (haben wir das was?)</a:t>
            </a:r>
          </a:p>
          <a:p>
            <a:r>
              <a:rPr lang="de-DE" dirty="0" smtClean="0"/>
              <a:t>12 Rasterquadrate Schweiz (Bild)</a:t>
            </a:r>
          </a:p>
          <a:p>
            <a:r>
              <a:rPr lang="de-DE" dirty="0" smtClean="0"/>
              <a:t>Verschiedene Szenarien zur Kurzzeitspeicherung im Rahmen der Energiestrategie 2050 (wir nehmen ein „vernünftiges“ Szenario, 3*1/3)</a:t>
            </a:r>
          </a:p>
          <a:p>
            <a:r>
              <a:rPr lang="de-DE" dirty="0" smtClean="0"/>
              <a:t>6 Jahre (1 Datenwert alle 3h)</a:t>
            </a:r>
          </a:p>
          <a:p>
            <a:r>
              <a:rPr lang="de-DE" dirty="0" smtClean="0"/>
              <a:t>11 Merkmale, wie z.B. absoluter Verbrauch, Produktion PV, WKK, Wind, Laufwasser, Pumpwasser, Batteriespeicher usw.</a:t>
            </a:r>
          </a:p>
          <a:p>
            <a:r>
              <a:rPr lang="de-DE" dirty="0" smtClean="0"/>
              <a:t>.</a:t>
            </a:r>
            <a:r>
              <a:rPr lang="de-DE" dirty="0" err="1" smtClean="0"/>
              <a:t>xls</a:t>
            </a:r>
            <a:r>
              <a:rPr lang="de-DE" dirty="0" smtClean="0"/>
              <a:t>-Format</a:t>
            </a:r>
          </a:p>
          <a:p>
            <a:r>
              <a:rPr lang="de-DE" dirty="0" smtClean="0"/>
              <a:t>Freie</a:t>
            </a:r>
            <a:r>
              <a:rPr lang="de-DE" baseline="0" dirty="0" smtClean="0"/>
              <a:t> Lizenz</a:t>
            </a:r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DAB50-054A-5240-889C-94C3F0ED7B4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734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Chancen: Einmaligkeit,</a:t>
            </a:r>
            <a:r>
              <a:rPr lang="de-DE" baseline="0" dirty="0" smtClean="0"/>
              <a:t> Aha-Erlebnisse, </a:t>
            </a:r>
            <a:r>
              <a:rPr lang="de-DE" dirty="0" smtClean="0"/>
              <a:t>Breitenwirkung</a:t>
            </a:r>
          </a:p>
          <a:p>
            <a:r>
              <a:rPr lang="de-DE" dirty="0" smtClean="0"/>
              <a:t>Risiken: Komplexität,</a:t>
            </a:r>
            <a:r>
              <a:rPr lang="de-DE" baseline="0" dirty="0" smtClean="0"/>
              <a:t> A</a:t>
            </a:r>
            <a:r>
              <a:rPr lang="de-DE" dirty="0" smtClean="0"/>
              <a:t>nimation, Beziehungen zwischen</a:t>
            </a:r>
            <a:r>
              <a:rPr lang="de-DE" baseline="0" dirty="0" smtClean="0"/>
              <a:t> den Einzelteilen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DAB50-054A-5240-889C-94C3F0ED7B4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291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Chancen: Einmaligkeit,</a:t>
            </a:r>
            <a:r>
              <a:rPr lang="de-DE" baseline="0" dirty="0" smtClean="0"/>
              <a:t> Aha-Erlebnisse, </a:t>
            </a:r>
            <a:r>
              <a:rPr lang="de-DE" dirty="0" smtClean="0"/>
              <a:t>Breitenwirkung</a:t>
            </a:r>
          </a:p>
          <a:p>
            <a:r>
              <a:rPr lang="de-DE" dirty="0" smtClean="0"/>
              <a:t>Risiken: Komplexität,</a:t>
            </a:r>
            <a:r>
              <a:rPr lang="de-DE" baseline="0" dirty="0" smtClean="0"/>
              <a:t> A</a:t>
            </a:r>
            <a:r>
              <a:rPr lang="de-DE" dirty="0" smtClean="0"/>
              <a:t>nimation, Beziehungen zwischen</a:t>
            </a:r>
            <a:r>
              <a:rPr lang="de-DE" baseline="0" dirty="0" smtClean="0"/>
              <a:t> den Einzelteilen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DAB50-054A-5240-889C-94C3F0ED7B49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2919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Verwendung durch BFE (202 Mio. Forschungsgelder...)</a:t>
            </a:r>
          </a:p>
          <a:p>
            <a:r>
              <a:rPr lang="de-DE" dirty="0" smtClean="0"/>
              <a:t>Aufklärung an Schulen</a:t>
            </a:r>
          </a:p>
          <a:p>
            <a:r>
              <a:rPr lang="de-DE" dirty="0" smtClean="0"/>
              <a:t>Wissensvermittlung für Politik und Öffentlichkeit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DAB50-054A-5240-889C-94C3F0ED7B49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9217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DAB50-054A-5240-889C-94C3F0ED7B49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440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de-CH" smtClean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smtClean="0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April 7,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April 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April 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April 7,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de-CH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April 7, 2016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April 7,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de-CH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April 7,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April 7,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April 7,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April 7,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CH" smtClean="0"/>
              <a:t>Bild auf Platzhalter ziehen oder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April 7,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de-CH" smtClean="0"/>
              <a:t>Mastertitelformat bearbeiten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CH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April 7,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tif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10" Type="http://schemas.openxmlformats.org/officeDocument/2006/relationships/chart" Target="../charts/chart2.xml"/><Relationship Id="rId4" Type="http://schemas.openxmlformats.org/officeDocument/2006/relationships/chart" Target="../charts/chart1.xml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chart" Target="../charts/chart3.xm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10" Type="http://schemas.openxmlformats.org/officeDocument/2006/relationships/chart" Target="../charts/chart4.xml"/><Relationship Id="rId4" Type="http://schemas.openxmlformats.org/officeDocument/2006/relationships/image" Target="../media/image14.png"/><Relationship Id="rId9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Open </a:t>
            </a:r>
            <a:r>
              <a:rPr lang="de-DE" dirty="0" err="1" smtClean="0"/>
              <a:t>Energy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data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7200" y="5219700"/>
            <a:ext cx="8102600" cy="1529080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Visualisierung von </a:t>
            </a:r>
            <a:r>
              <a:rPr lang="de-DE" dirty="0" err="1" smtClean="0"/>
              <a:t>energiemodelldaten</a:t>
            </a:r>
            <a:endParaRPr lang="de-DE" dirty="0" smtClean="0"/>
          </a:p>
          <a:p>
            <a:r>
              <a:rPr lang="en-US" dirty="0"/>
              <a:t>Swiss Open Energy Data </a:t>
            </a:r>
            <a:r>
              <a:rPr lang="en-US" dirty="0" err="1" smtClean="0"/>
              <a:t>Hackdays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8 </a:t>
            </a:r>
            <a:r>
              <a:rPr lang="en-US" dirty="0"/>
              <a:t>&amp; 9 April </a:t>
            </a:r>
            <a:r>
              <a:rPr lang="en-US" dirty="0" smtClean="0"/>
              <a:t>2016</a:t>
            </a:r>
          </a:p>
          <a:p>
            <a:r>
              <a:rPr lang="en-US" dirty="0"/>
              <a:t>Mont </a:t>
            </a:r>
            <a:r>
              <a:rPr lang="en-US" dirty="0" err="1"/>
              <a:t>Crosin</a:t>
            </a:r>
            <a:r>
              <a:rPr lang="en-US" dirty="0"/>
              <a:t> &amp; </a:t>
            </a:r>
            <a:r>
              <a:rPr lang="en-US" dirty="0" err="1"/>
              <a:t>Grimseltor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221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15300" cy="1371600"/>
          </a:xfrm>
        </p:spPr>
        <p:txBody>
          <a:bodyPr/>
          <a:lstStyle/>
          <a:p>
            <a:r>
              <a:rPr lang="de-DE" dirty="0" smtClean="0"/>
              <a:t>Gemütlich:</a:t>
            </a:r>
            <a:br>
              <a:rPr lang="de-DE" dirty="0" smtClean="0"/>
            </a:br>
            <a:r>
              <a:rPr lang="de-DE" dirty="0" err="1" smtClean="0"/>
              <a:t>EnergieStrategie</a:t>
            </a:r>
            <a:r>
              <a:rPr lang="de-DE" dirty="0" smtClean="0"/>
              <a:t> 2050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75" y="2490179"/>
            <a:ext cx="8566449" cy="3399177"/>
          </a:xfrm>
        </p:spPr>
      </p:pic>
    </p:spTree>
    <p:extLst>
      <p:ext uri="{BB962C8B-B14F-4D97-AF65-F5344CB8AC3E}">
        <p14:creationId xmlns:p14="http://schemas.microsoft.com/office/powerpoint/2010/main" val="246407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Ungemütlich:</a:t>
            </a:r>
            <a:br>
              <a:rPr lang="de-DE" dirty="0" smtClean="0"/>
            </a:br>
            <a:r>
              <a:rPr lang="de-DE" dirty="0" smtClean="0"/>
              <a:t>Wohin mit der Sonne?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75" y="2490179"/>
            <a:ext cx="8566449" cy="3399177"/>
          </a:xfr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75" y="1524318"/>
            <a:ext cx="8566449" cy="514143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75" y="1524318"/>
            <a:ext cx="8566449" cy="5149231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708422">
            <a:off x="5031584" y="1088596"/>
            <a:ext cx="3422667" cy="280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6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79" y="1271897"/>
            <a:ext cx="7856442" cy="5357503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Daten: </a:t>
            </a:r>
            <a:br>
              <a:rPr lang="de-DE" dirty="0" smtClean="0"/>
            </a:br>
            <a:r>
              <a:rPr lang="de-DE" dirty="0" smtClean="0"/>
              <a:t>Studie Prof. </a:t>
            </a:r>
            <a:r>
              <a:rPr lang="de-DE" dirty="0" err="1" smtClean="0"/>
              <a:t>M.Popp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0633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79" y="1271897"/>
            <a:ext cx="7856442" cy="5357503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Daten: </a:t>
            </a:r>
            <a:br>
              <a:rPr lang="de-DE" dirty="0"/>
            </a:br>
            <a:r>
              <a:rPr lang="de-DE" dirty="0"/>
              <a:t>Studie Prof. </a:t>
            </a:r>
            <a:r>
              <a:rPr lang="de-DE" dirty="0" err="1"/>
              <a:t>M.Popp</a:t>
            </a:r>
            <a:endParaRPr lang="de-DE" dirty="0"/>
          </a:p>
        </p:txBody>
      </p:sp>
      <p:pic>
        <p:nvPicPr>
          <p:cNvPr id="4" name="Inhaltsplatzhalter 3" descr="Bildschirmfoto 2014-03-06 um 21.46.07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885" r="18029" b="-6885"/>
          <a:stretch/>
        </p:blipFill>
        <p:spPr>
          <a:xfrm>
            <a:off x="554722" y="1271897"/>
            <a:ext cx="7992378" cy="559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39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936593" y="1464836"/>
            <a:ext cx="238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00" dirty="0" smtClean="0"/>
              <a:t>x</a:t>
            </a:r>
            <a:r>
              <a:rPr lang="de-DE" sz="7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de-DE" sz="700" dirty="0">
                <a:solidFill>
                  <a:schemeClr val="accent2">
                    <a:lumMod val="75000"/>
                  </a:schemeClr>
                </a:solidFill>
              </a:rPr>
              <a:t>Produktion Photovoltaik</a:t>
            </a:r>
          </a:p>
          <a:p>
            <a:r>
              <a:rPr lang="de-DE" sz="7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Windproduktion</a:t>
            </a:r>
          </a:p>
          <a:p>
            <a:r>
              <a:rPr lang="de-DE" sz="700" dirty="0" smtClean="0">
                <a:solidFill>
                  <a:srgbClr val="000000"/>
                </a:solidFill>
              </a:rPr>
              <a:t>x </a:t>
            </a:r>
            <a:r>
              <a:rPr lang="de-DE" sz="7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700" dirty="0">
                <a:solidFill>
                  <a:schemeClr val="accent3">
                    <a:lumMod val="75000"/>
                  </a:schemeClr>
                </a:solidFill>
              </a:rPr>
              <a:t>natürliche Zuflüsse Speicherseen</a:t>
            </a:r>
          </a:p>
          <a:p>
            <a:r>
              <a:rPr lang="de-DE" sz="700" dirty="0">
                <a:solidFill>
                  <a:srgbClr val="000000"/>
                </a:solidFill>
              </a:rPr>
              <a:t>x</a:t>
            </a:r>
            <a:r>
              <a:rPr lang="de-DE" sz="700" dirty="0" smtClean="0">
                <a:solidFill>
                  <a:srgbClr val="000000"/>
                </a:solidFill>
              </a:rPr>
              <a:t>  </a:t>
            </a:r>
            <a:r>
              <a:rPr lang="de-DE" sz="700" dirty="0">
                <a:solidFill>
                  <a:schemeClr val="accent6">
                    <a:lumMod val="75000"/>
                  </a:schemeClr>
                </a:solidFill>
              </a:rPr>
              <a:t>Laufwasserkraft</a:t>
            </a:r>
          </a:p>
          <a:p>
            <a:r>
              <a:rPr lang="de-DE" sz="700" dirty="0" smtClean="0"/>
              <a:t>x  </a:t>
            </a:r>
            <a:r>
              <a:rPr lang="de-DE" sz="700" dirty="0"/>
              <a:t>Energiekonsum/</a:t>
            </a:r>
            <a:r>
              <a:rPr lang="de-DE" sz="700" dirty="0" smtClean="0"/>
              <a:t>Verbrauch</a:t>
            </a:r>
          </a:p>
          <a:p>
            <a:endParaRPr lang="de-DE" sz="700" dirty="0"/>
          </a:p>
          <a:p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367999" y="1233385"/>
            <a:ext cx="50545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 smtClean="0">
                <a:solidFill>
                  <a:srgbClr val="277F26"/>
                </a:solidFill>
                <a:latin typeface="Arial Rounded MT Bold"/>
                <a:cs typeface="Arial Rounded MT Bold"/>
              </a:rPr>
              <a:t>Übersicht mit „Zeitlupe“</a:t>
            </a:r>
            <a:endParaRPr lang="de-DE" sz="1100" b="1" dirty="0">
              <a:solidFill>
                <a:srgbClr val="277F26"/>
              </a:solidFill>
              <a:latin typeface="Arial Rounded MT Bold"/>
              <a:cs typeface="Arial Rounded MT Bold"/>
            </a:endParaRPr>
          </a:p>
        </p:txBody>
      </p:sp>
      <p:pic>
        <p:nvPicPr>
          <p:cNvPr id="9" name="Bild 8" descr="EinJahrNeu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47"/>
          <a:stretch/>
        </p:blipFill>
        <p:spPr>
          <a:xfrm>
            <a:off x="204170" y="1494997"/>
            <a:ext cx="6702505" cy="1257090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0" y="577468"/>
            <a:ext cx="9144000" cy="62805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115" name="Diagramm 1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6066786"/>
              </p:ext>
            </p:extLst>
          </p:nvPr>
        </p:nvGraphicFramePr>
        <p:xfrm>
          <a:off x="5111267" y="3263119"/>
          <a:ext cx="2534133" cy="2936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3" name="Bild 2" descr="swissmaprelief.jpg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23" b="4176"/>
          <a:stretch/>
        </p:blipFill>
        <p:spPr>
          <a:xfrm>
            <a:off x="421788" y="3312155"/>
            <a:ext cx="4153774" cy="2595563"/>
          </a:xfrm>
          <a:prstGeom prst="rect">
            <a:avLst/>
          </a:prstGeom>
        </p:spPr>
      </p:pic>
      <p:sp>
        <p:nvSpPr>
          <p:cNvPr id="13" name="Rechteck 12"/>
          <p:cNvSpPr/>
          <p:nvPr/>
        </p:nvSpPr>
        <p:spPr>
          <a:xfrm>
            <a:off x="0" y="-1"/>
            <a:ext cx="9144000" cy="5793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206375" dist="38100" dir="6000000" sx="107000" sy="107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300432" y="133110"/>
            <a:ext cx="5054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rgbClr val="60A23D"/>
                </a:solidFill>
                <a:latin typeface="Arial Rounded MT Bold"/>
                <a:cs typeface="Arial Rounded MT Bold"/>
              </a:rPr>
              <a:t>Schweizer Energieversorgung 2050</a:t>
            </a:r>
            <a:endParaRPr lang="de-DE" sz="1600" b="1" dirty="0">
              <a:solidFill>
                <a:srgbClr val="60A23D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269880" y="3764681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2863715" y="4107493"/>
            <a:ext cx="128950" cy="12895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Oval 20"/>
          <p:cNvSpPr/>
          <p:nvPr/>
        </p:nvSpPr>
        <p:spPr>
          <a:xfrm>
            <a:off x="2309149" y="4302225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Oval 21"/>
          <p:cNvSpPr/>
          <p:nvPr/>
        </p:nvSpPr>
        <p:spPr>
          <a:xfrm>
            <a:off x="2698613" y="4340324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Oval 22"/>
          <p:cNvSpPr/>
          <p:nvPr/>
        </p:nvSpPr>
        <p:spPr>
          <a:xfrm>
            <a:off x="2579442" y="4560742"/>
            <a:ext cx="580536" cy="58053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/>
          <p:cNvSpPr/>
          <p:nvPr/>
        </p:nvSpPr>
        <p:spPr>
          <a:xfrm>
            <a:off x="1792847" y="4862249"/>
            <a:ext cx="585091" cy="58509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/>
          <p:cNvSpPr/>
          <p:nvPr/>
        </p:nvSpPr>
        <p:spPr>
          <a:xfrm>
            <a:off x="3657957" y="4536684"/>
            <a:ext cx="486671" cy="48667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Oval 25"/>
          <p:cNvSpPr/>
          <p:nvPr/>
        </p:nvSpPr>
        <p:spPr>
          <a:xfrm>
            <a:off x="1246680" y="4855163"/>
            <a:ext cx="401587" cy="40158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Oval 26"/>
          <p:cNvSpPr/>
          <p:nvPr/>
        </p:nvSpPr>
        <p:spPr>
          <a:xfrm>
            <a:off x="1650467" y="4199499"/>
            <a:ext cx="345248" cy="34524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Oval 27"/>
          <p:cNvSpPr/>
          <p:nvPr/>
        </p:nvSpPr>
        <p:spPr>
          <a:xfrm>
            <a:off x="2122072" y="3764681"/>
            <a:ext cx="374154" cy="37415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2512345" y="3521765"/>
            <a:ext cx="251720" cy="25172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3022546" y="3926437"/>
            <a:ext cx="128950" cy="12895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Oval 30"/>
          <p:cNvSpPr/>
          <p:nvPr/>
        </p:nvSpPr>
        <p:spPr>
          <a:xfrm>
            <a:off x="1059917" y="4133292"/>
            <a:ext cx="284760" cy="28476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Oval 31"/>
          <p:cNvSpPr/>
          <p:nvPr/>
        </p:nvSpPr>
        <p:spPr>
          <a:xfrm>
            <a:off x="1371230" y="3926437"/>
            <a:ext cx="232654" cy="23265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3" name="Oval 32"/>
          <p:cNvSpPr/>
          <p:nvPr/>
        </p:nvSpPr>
        <p:spPr>
          <a:xfrm>
            <a:off x="3269880" y="4180039"/>
            <a:ext cx="232654" cy="23265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Oval 33"/>
          <p:cNvSpPr/>
          <p:nvPr/>
        </p:nvSpPr>
        <p:spPr>
          <a:xfrm>
            <a:off x="1652917" y="3710849"/>
            <a:ext cx="234527" cy="234527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Oval 34"/>
          <p:cNvSpPr/>
          <p:nvPr/>
        </p:nvSpPr>
        <p:spPr>
          <a:xfrm>
            <a:off x="2080877" y="4614434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Oval 35"/>
          <p:cNvSpPr/>
          <p:nvPr/>
        </p:nvSpPr>
        <p:spPr>
          <a:xfrm>
            <a:off x="2366298" y="4592208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Oval 36"/>
          <p:cNvSpPr/>
          <p:nvPr/>
        </p:nvSpPr>
        <p:spPr>
          <a:xfrm>
            <a:off x="2863715" y="4426782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Oval 37"/>
          <p:cNvSpPr/>
          <p:nvPr/>
        </p:nvSpPr>
        <p:spPr>
          <a:xfrm>
            <a:off x="3014327" y="4289526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Oval 38"/>
          <p:cNvSpPr/>
          <p:nvPr/>
        </p:nvSpPr>
        <p:spPr>
          <a:xfrm>
            <a:off x="2791913" y="3871486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Oval 39"/>
          <p:cNvSpPr/>
          <p:nvPr/>
        </p:nvSpPr>
        <p:spPr>
          <a:xfrm>
            <a:off x="2132019" y="4382331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1800983" y="4623795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2" name="Oval 41"/>
          <p:cNvSpPr/>
          <p:nvPr/>
        </p:nvSpPr>
        <p:spPr>
          <a:xfrm>
            <a:off x="1378475" y="4236443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Oval 42"/>
          <p:cNvSpPr/>
          <p:nvPr/>
        </p:nvSpPr>
        <p:spPr>
          <a:xfrm>
            <a:off x="2518698" y="4418052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Oval 43"/>
          <p:cNvSpPr/>
          <p:nvPr/>
        </p:nvSpPr>
        <p:spPr>
          <a:xfrm>
            <a:off x="1202297" y="4713427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Oval 44"/>
          <p:cNvSpPr/>
          <p:nvPr/>
        </p:nvSpPr>
        <p:spPr>
          <a:xfrm>
            <a:off x="1564337" y="4752017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Oval 45"/>
          <p:cNvSpPr/>
          <p:nvPr/>
        </p:nvSpPr>
        <p:spPr>
          <a:xfrm>
            <a:off x="2100170" y="4114493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Oval 46"/>
          <p:cNvSpPr/>
          <p:nvPr/>
        </p:nvSpPr>
        <p:spPr>
          <a:xfrm>
            <a:off x="1403708" y="4634133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Oval 47"/>
          <p:cNvSpPr/>
          <p:nvPr/>
        </p:nvSpPr>
        <p:spPr>
          <a:xfrm>
            <a:off x="1579160" y="4568844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Oval 48"/>
          <p:cNvSpPr/>
          <p:nvPr/>
        </p:nvSpPr>
        <p:spPr>
          <a:xfrm>
            <a:off x="1875474" y="3974712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Oval 49"/>
          <p:cNvSpPr/>
          <p:nvPr/>
        </p:nvSpPr>
        <p:spPr>
          <a:xfrm>
            <a:off x="2520903" y="3828113"/>
            <a:ext cx="154593" cy="14659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Oval 50"/>
          <p:cNvSpPr/>
          <p:nvPr/>
        </p:nvSpPr>
        <p:spPr>
          <a:xfrm>
            <a:off x="1513610" y="5252608"/>
            <a:ext cx="175452" cy="17545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Oval 51"/>
          <p:cNvSpPr/>
          <p:nvPr/>
        </p:nvSpPr>
        <p:spPr>
          <a:xfrm>
            <a:off x="3124229" y="5134254"/>
            <a:ext cx="188204" cy="18820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Oval 52"/>
          <p:cNvSpPr/>
          <p:nvPr/>
        </p:nvSpPr>
        <p:spPr>
          <a:xfrm>
            <a:off x="3238845" y="4729791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Oval 53"/>
          <p:cNvSpPr/>
          <p:nvPr/>
        </p:nvSpPr>
        <p:spPr>
          <a:xfrm>
            <a:off x="2895299" y="5218741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Oval 54"/>
          <p:cNvSpPr/>
          <p:nvPr/>
        </p:nvSpPr>
        <p:spPr>
          <a:xfrm>
            <a:off x="2091802" y="5482264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Oval 55"/>
          <p:cNvSpPr/>
          <p:nvPr/>
        </p:nvSpPr>
        <p:spPr>
          <a:xfrm>
            <a:off x="922334" y="4897008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Oval 56"/>
          <p:cNvSpPr/>
          <p:nvPr/>
        </p:nvSpPr>
        <p:spPr>
          <a:xfrm>
            <a:off x="2677614" y="5134254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Oval 57"/>
          <p:cNvSpPr/>
          <p:nvPr/>
        </p:nvSpPr>
        <p:spPr>
          <a:xfrm>
            <a:off x="2366297" y="4835052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Oval 58"/>
          <p:cNvSpPr/>
          <p:nvPr/>
        </p:nvSpPr>
        <p:spPr>
          <a:xfrm>
            <a:off x="1074734" y="5049408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Oval 59"/>
          <p:cNvSpPr/>
          <p:nvPr/>
        </p:nvSpPr>
        <p:spPr>
          <a:xfrm>
            <a:off x="725484" y="5030358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Oval 60"/>
          <p:cNvSpPr/>
          <p:nvPr/>
        </p:nvSpPr>
        <p:spPr>
          <a:xfrm>
            <a:off x="1746191" y="5413472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Oval 61"/>
          <p:cNvSpPr/>
          <p:nvPr/>
        </p:nvSpPr>
        <p:spPr>
          <a:xfrm>
            <a:off x="3657957" y="4082422"/>
            <a:ext cx="299909" cy="29990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922334" y="4634133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534986" y="5252608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Oval 64"/>
          <p:cNvSpPr/>
          <p:nvPr/>
        </p:nvSpPr>
        <p:spPr>
          <a:xfrm>
            <a:off x="2961081" y="3550909"/>
            <a:ext cx="277764" cy="27720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Oval 65"/>
          <p:cNvSpPr/>
          <p:nvPr/>
        </p:nvSpPr>
        <p:spPr>
          <a:xfrm>
            <a:off x="3159978" y="4040325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Oval 66"/>
          <p:cNvSpPr/>
          <p:nvPr/>
        </p:nvSpPr>
        <p:spPr>
          <a:xfrm>
            <a:off x="2503881" y="4049189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Oval 67"/>
          <p:cNvSpPr/>
          <p:nvPr/>
        </p:nvSpPr>
        <p:spPr>
          <a:xfrm>
            <a:off x="3392632" y="4504532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Oval 68"/>
          <p:cNvSpPr/>
          <p:nvPr/>
        </p:nvSpPr>
        <p:spPr>
          <a:xfrm>
            <a:off x="3712990" y="4399266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Oval 69"/>
          <p:cNvSpPr/>
          <p:nvPr/>
        </p:nvSpPr>
        <p:spPr>
          <a:xfrm>
            <a:off x="3153861" y="4521622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Oval 70"/>
          <p:cNvSpPr/>
          <p:nvPr/>
        </p:nvSpPr>
        <p:spPr>
          <a:xfrm>
            <a:off x="2031378" y="4244748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Oval 71"/>
          <p:cNvSpPr/>
          <p:nvPr/>
        </p:nvSpPr>
        <p:spPr>
          <a:xfrm>
            <a:off x="4156833" y="4517068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3" name="Oval 72"/>
          <p:cNvSpPr/>
          <p:nvPr/>
        </p:nvSpPr>
        <p:spPr>
          <a:xfrm>
            <a:off x="3251462" y="4872503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Oval 73"/>
          <p:cNvSpPr/>
          <p:nvPr/>
        </p:nvSpPr>
        <p:spPr>
          <a:xfrm>
            <a:off x="3433742" y="4012644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Oval 74"/>
          <p:cNvSpPr/>
          <p:nvPr/>
        </p:nvSpPr>
        <p:spPr>
          <a:xfrm>
            <a:off x="3611061" y="4978822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Oval 75"/>
          <p:cNvSpPr/>
          <p:nvPr/>
        </p:nvSpPr>
        <p:spPr>
          <a:xfrm>
            <a:off x="4343592" y="4729791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Rechteck 77"/>
          <p:cNvSpPr/>
          <p:nvPr/>
        </p:nvSpPr>
        <p:spPr>
          <a:xfrm>
            <a:off x="3405168" y="1482295"/>
            <a:ext cx="751665" cy="1294154"/>
          </a:xfrm>
          <a:prstGeom prst="rect">
            <a:avLst/>
          </a:prstGeom>
          <a:solidFill>
            <a:schemeClr val="bg1">
              <a:lumMod val="85000"/>
              <a:alpha val="26000"/>
            </a:schemeClr>
          </a:solidFill>
          <a:ln w="57150" cmpd="sng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1" name="Bild 8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06442" y="2480499"/>
            <a:ext cx="881063" cy="249041"/>
          </a:xfrm>
          <a:prstGeom prst="rect">
            <a:avLst/>
          </a:prstGeom>
        </p:spPr>
      </p:pic>
      <p:pic>
        <p:nvPicPr>
          <p:cNvPr id="83" name="Bild 82" descr="Kreislegende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343" y="5366908"/>
            <a:ext cx="461683" cy="490241"/>
          </a:xfrm>
          <a:prstGeom prst="rect">
            <a:avLst/>
          </a:prstGeom>
        </p:spPr>
      </p:pic>
      <p:pic>
        <p:nvPicPr>
          <p:cNvPr id="84" name="Bild 83" descr="Icons.pn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114" y="141300"/>
            <a:ext cx="1339158" cy="247992"/>
          </a:xfrm>
          <a:prstGeom prst="rect">
            <a:avLst/>
          </a:prstGeom>
        </p:spPr>
      </p:pic>
      <p:cxnSp>
        <p:nvCxnSpPr>
          <p:cNvPr id="93" name="Gerade Verbindung mit Pfeil 92"/>
          <p:cNvCxnSpPr/>
          <p:nvPr/>
        </p:nvCxnSpPr>
        <p:spPr>
          <a:xfrm flipV="1">
            <a:off x="5969000" y="3311052"/>
            <a:ext cx="0" cy="1240941"/>
          </a:xfrm>
          <a:prstGeom prst="straightConnector1">
            <a:avLst/>
          </a:prstGeom>
          <a:ln w="19050" cmpd="sng">
            <a:solidFill>
              <a:schemeClr val="tx1">
                <a:lumMod val="95000"/>
                <a:lumOff val="5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uppierung 4"/>
          <p:cNvGrpSpPr/>
          <p:nvPr/>
        </p:nvGrpSpPr>
        <p:grpSpPr>
          <a:xfrm>
            <a:off x="7026275" y="1541745"/>
            <a:ext cx="53390" cy="479812"/>
            <a:chOff x="9606625" y="699418"/>
            <a:chExt cx="76057" cy="683536"/>
          </a:xfrm>
        </p:grpSpPr>
        <p:sp>
          <p:nvSpPr>
            <p:cNvPr id="2" name="Rechteck 1"/>
            <p:cNvSpPr/>
            <p:nvPr/>
          </p:nvSpPr>
          <p:spPr>
            <a:xfrm>
              <a:off x="9606625" y="699418"/>
              <a:ext cx="76057" cy="76057"/>
            </a:xfrm>
            <a:prstGeom prst="rect">
              <a:avLst/>
            </a:pr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" name="Rechteck 86"/>
            <p:cNvSpPr/>
            <p:nvPr/>
          </p:nvSpPr>
          <p:spPr>
            <a:xfrm>
              <a:off x="9606625" y="853047"/>
              <a:ext cx="76057" cy="76057"/>
            </a:xfrm>
            <a:prstGeom prst="rect">
              <a:avLst/>
            </a:pr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" name="Rechteck 88"/>
            <p:cNvSpPr/>
            <p:nvPr/>
          </p:nvSpPr>
          <p:spPr>
            <a:xfrm>
              <a:off x="9606625" y="1007905"/>
              <a:ext cx="76057" cy="76057"/>
            </a:xfrm>
            <a:prstGeom prst="rect">
              <a:avLst/>
            </a:pr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" name="Rechteck 89"/>
            <p:cNvSpPr/>
            <p:nvPr/>
          </p:nvSpPr>
          <p:spPr>
            <a:xfrm>
              <a:off x="9606625" y="1161022"/>
              <a:ext cx="76057" cy="76057"/>
            </a:xfrm>
            <a:prstGeom prst="rect">
              <a:avLst/>
            </a:pr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" name="Rechteck 93"/>
            <p:cNvSpPr/>
            <p:nvPr/>
          </p:nvSpPr>
          <p:spPr>
            <a:xfrm>
              <a:off x="9606625" y="1306897"/>
              <a:ext cx="76057" cy="76057"/>
            </a:xfrm>
            <a:prstGeom prst="rect">
              <a:avLst/>
            </a:pr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05" name="Oval 104"/>
          <p:cNvSpPr/>
          <p:nvPr/>
        </p:nvSpPr>
        <p:spPr>
          <a:xfrm>
            <a:off x="2713597" y="4103911"/>
            <a:ext cx="128950" cy="12895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Oval 105"/>
          <p:cNvSpPr/>
          <p:nvPr/>
        </p:nvSpPr>
        <p:spPr>
          <a:xfrm>
            <a:off x="2656281" y="4259893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Oval 106"/>
          <p:cNvSpPr/>
          <p:nvPr/>
        </p:nvSpPr>
        <p:spPr>
          <a:xfrm>
            <a:off x="2906130" y="3945485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Oval 107"/>
          <p:cNvSpPr/>
          <p:nvPr/>
        </p:nvSpPr>
        <p:spPr>
          <a:xfrm>
            <a:off x="1202297" y="4494842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9" name="Oval 108"/>
          <p:cNvSpPr/>
          <p:nvPr/>
        </p:nvSpPr>
        <p:spPr>
          <a:xfrm>
            <a:off x="3129066" y="4366949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Oval 109"/>
          <p:cNvSpPr/>
          <p:nvPr/>
        </p:nvSpPr>
        <p:spPr>
          <a:xfrm>
            <a:off x="3405168" y="4654076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9"/>
          <p:cNvCxnSpPr/>
          <p:nvPr/>
        </p:nvCxnSpPr>
        <p:spPr>
          <a:xfrm>
            <a:off x="3781001" y="1541745"/>
            <a:ext cx="0" cy="1202954"/>
          </a:xfrm>
          <a:prstGeom prst="line">
            <a:avLst/>
          </a:prstGeom>
          <a:ln w="6350" cmpd="sng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 17" descr="Tacho.pn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761" y="3316609"/>
            <a:ext cx="947105" cy="554834"/>
          </a:xfrm>
          <a:prstGeom prst="rect">
            <a:avLst/>
          </a:prstGeom>
        </p:spPr>
      </p:pic>
      <p:sp>
        <p:nvSpPr>
          <p:cNvPr id="114" name="Textfeld 113"/>
          <p:cNvSpPr txBox="1"/>
          <p:nvPr/>
        </p:nvSpPr>
        <p:spPr>
          <a:xfrm>
            <a:off x="356688" y="3034163"/>
            <a:ext cx="33397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>
                <a:solidFill>
                  <a:srgbClr val="277F26"/>
                </a:solidFill>
                <a:latin typeface="Arial Rounded MT Bold"/>
                <a:cs typeface="Arial Rounded MT Bold"/>
              </a:rPr>
              <a:t>Produktion mit „Abweichungstacho“</a:t>
            </a:r>
          </a:p>
        </p:txBody>
      </p:sp>
      <p:cxnSp>
        <p:nvCxnSpPr>
          <p:cNvPr id="116" name="Gerade Verbindung mit Pfeil 115"/>
          <p:cNvCxnSpPr/>
          <p:nvPr/>
        </p:nvCxnSpPr>
        <p:spPr>
          <a:xfrm flipV="1">
            <a:off x="6591300" y="5218918"/>
            <a:ext cx="0" cy="520522"/>
          </a:xfrm>
          <a:prstGeom prst="straightConnector1">
            <a:avLst/>
          </a:prstGeom>
          <a:ln w="19050" cmpd="sng">
            <a:solidFill>
              <a:schemeClr val="tx1">
                <a:lumMod val="95000"/>
                <a:lumOff val="5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Gerade Verbindung mit Pfeil 116"/>
          <p:cNvCxnSpPr/>
          <p:nvPr/>
        </p:nvCxnSpPr>
        <p:spPr>
          <a:xfrm flipV="1">
            <a:off x="7213600" y="5907893"/>
            <a:ext cx="0" cy="291925"/>
          </a:xfrm>
          <a:prstGeom prst="straightConnector1">
            <a:avLst/>
          </a:prstGeom>
          <a:ln w="19050" cmpd="sng">
            <a:solidFill>
              <a:schemeClr val="tx1">
                <a:lumMod val="95000"/>
                <a:lumOff val="5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feld 120"/>
          <p:cNvSpPr txBox="1"/>
          <p:nvPr/>
        </p:nvSpPr>
        <p:spPr>
          <a:xfrm>
            <a:off x="5111267" y="3044589"/>
            <a:ext cx="17468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 smtClean="0">
                <a:solidFill>
                  <a:srgbClr val="277F26"/>
                </a:solidFill>
                <a:latin typeface="Arial Rounded MT Bold"/>
                <a:cs typeface="Arial Rounded MT Bold"/>
              </a:rPr>
              <a:t>Speicherung</a:t>
            </a:r>
            <a:endParaRPr lang="de-DE" sz="1400" b="1" dirty="0" smtClean="0">
              <a:solidFill>
                <a:srgbClr val="277F26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122" name="Textfeld 121"/>
          <p:cNvSpPr txBox="1"/>
          <p:nvPr/>
        </p:nvSpPr>
        <p:spPr>
          <a:xfrm>
            <a:off x="7717383" y="3011740"/>
            <a:ext cx="1147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solidFill>
                  <a:srgbClr val="277F26"/>
                </a:solidFill>
                <a:latin typeface="Arial Rounded MT Bold"/>
                <a:cs typeface="Arial Rounded MT Bold"/>
              </a:rPr>
              <a:t>„</a:t>
            </a:r>
            <a:r>
              <a:rPr lang="de-DE" sz="1100" b="1" dirty="0" smtClean="0">
                <a:solidFill>
                  <a:srgbClr val="277F26"/>
                </a:solidFill>
                <a:latin typeface="Arial Rounded MT Bold"/>
                <a:cs typeface="Arial Rounded MT Bold"/>
              </a:rPr>
              <a:t>Abfall</a:t>
            </a:r>
            <a:r>
              <a:rPr lang="de-DE" sz="1400" b="1" dirty="0" smtClean="0">
                <a:solidFill>
                  <a:srgbClr val="277F26"/>
                </a:solidFill>
                <a:latin typeface="Arial Rounded MT Bold"/>
                <a:cs typeface="Arial Rounded MT Bold"/>
              </a:rPr>
              <a:t>“</a:t>
            </a:r>
          </a:p>
        </p:txBody>
      </p:sp>
      <p:sp>
        <p:nvSpPr>
          <p:cNvPr id="125" name="Textfeld 124"/>
          <p:cNvSpPr txBox="1"/>
          <p:nvPr/>
        </p:nvSpPr>
        <p:spPr>
          <a:xfrm>
            <a:off x="4285843" y="3812589"/>
            <a:ext cx="82263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/>
                <a:cs typeface="Arial Rounded MT Bold"/>
              </a:rPr>
              <a:t>z</a:t>
            </a:r>
            <a:r>
              <a:rPr lang="de-DE" sz="7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/>
                <a:cs typeface="Arial Rounded MT Bold"/>
              </a:rPr>
              <a:t>uviel</a:t>
            </a:r>
            <a:endParaRPr lang="de-DE" sz="7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Rounded MT Bold"/>
              <a:cs typeface="Arial Rounded MT Bold"/>
            </a:endParaRPr>
          </a:p>
        </p:txBody>
      </p:sp>
      <p:sp>
        <p:nvSpPr>
          <p:cNvPr id="126" name="Textfeld 125"/>
          <p:cNvSpPr txBox="1"/>
          <p:nvPr/>
        </p:nvSpPr>
        <p:spPr>
          <a:xfrm>
            <a:off x="3505897" y="3812589"/>
            <a:ext cx="82263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/>
                <a:cs typeface="Arial Rounded MT Bold"/>
              </a:rPr>
              <a:t>zuwenig</a:t>
            </a:r>
            <a:endParaRPr lang="de-DE" sz="7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Rounded MT Bold"/>
              <a:cs typeface="Arial Rounded MT Bold"/>
            </a:endParaRPr>
          </a:p>
        </p:txBody>
      </p:sp>
      <p:graphicFrame>
        <p:nvGraphicFramePr>
          <p:cNvPr id="111" name="Diagramm 1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8809014"/>
              </p:ext>
            </p:extLst>
          </p:nvPr>
        </p:nvGraphicFramePr>
        <p:xfrm>
          <a:off x="7823200" y="3316609"/>
          <a:ext cx="647700" cy="2753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cxnSp>
        <p:nvCxnSpPr>
          <p:cNvPr id="112" name="Gerade Verbindung mit Pfeil 111"/>
          <p:cNvCxnSpPr/>
          <p:nvPr/>
        </p:nvCxnSpPr>
        <p:spPr>
          <a:xfrm flipV="1">
            <a:off x="8166100" y="3311052"/>
            <a:ext cx="0" cy="1240941"/>
          </a:xfrm>
          <a:prstGeom prst="straightConnector1">
            <a:avLst/>
          </a:prstGeom>
          <a:ln w="19050" cmpd="sng">
            <a:solidFill>
              <a:schemeClr val="tx1">
                <a:lumMod val="95000"/>
                <a:lumOff val="5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Abgerundetes Rechteck 6"/>
          <p:cNvSpPr/>
          <p:nvPr/>
        </p:nvSpPr>
        <p:spPr>
          <a:xfrm>
            <a:off x="415732" y="869950"/>
            <a:ext cx="796585" cy="2667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Sommer </a:t>
            </a:r>
            <a:endParaRPr lang="de-DE" sz="1100" dirty="0"/>
          </a:p>
        </p:txBody>
      </p:sp>
      <p:sp>
        <p:nvSpPr>
          <p:cNvPr id="99" name="Abgerundetes Rechteck 98"/>
          <p:cNvSpPr/>
          <p:nvPr/>
        </p:nvSpPr>
        <p:spPr>
          <a:xfrm>
            <a:off x="1314120" y="869950"/>
            <a:ext cx="746891" cy="2667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Winter </a:t>
            </a:r>
            <a:endParaRPr lang="de-DE" sz="1100" dirty="0"/>
          </a:p>
        </p:txBody>
      </p:sp>
      <p:sp>
        <p:nvSpPr>
          <p:cNvPr id="100" name="Abgerundetes Rechteck 99"/>
          <p:cNvSpPr/>
          <p:nvPr/>
        </p:nvSpPr>
        <p:spPr>
          <a:xfrm>
            <a:off x="3433742" y="869950"/>
            <a:ext cx="1278149" cy="27305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Schlechtes Jahr </a:t>
            </a:r>
            <a:endParaRPr lang="de-DE" sz="1100" dirty="0"/>
          </a:p>
        </p:txBody>
      </p:sp>
      <p:sp>
        <p:nvSpPr>
          <p:cNvPr id="101" name="Abgerundetes Rechteck 100"/>
          <p:cNvSpPr/>
          <p:nvPr/>
        </p:nvSpPr>
        <p:spPr>
          <a:xfrm>
            <a:off x="4804162" y="876300"/>
            <a:ext cx="1025138" cy="2667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Gutes Jahr </a:t>
            </a:r>
            <a:endParaRPr lang="de-DE" sz="1100" dirty="0"/>
          </a:p>
        </p:txBody>
      </p:sp>
      <p:sp>
        <p:nvSpPr>
          <p:cNvPr id="102" name="Abgerundetes Rechteck 101"/>
          <p:cNvSpPr/>
          <p:nvPr/>
        </p:nvSpPr>
        <p:spPr>
          <a:xfrm>
            <a:off x="6542966" y="882650"/>
            <a:ext cx="924148" cy="2667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Mit Batterie </a:t>
            </a:r>
            <a:endParaRPr lang="de-DE" sz="1100" dirty="0"/>
          </a:p>
        </p:txBody>
      </p:sp>
      <p:sp>
        <p:nvSpPr>
          <p:cNvPr id="103" name="Abgerundetes Rechteck 102"/>
          <p:cNvSpPr/>
          <p:nvPr/>
        </p:nvSpPr>
        <p:spPr>
          <a:xfrm>
            <a:off x="7549303" y="882650"/>
            <a:ext cx="1067647" cy="2667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/>
              <a:t>Ohne Batterie 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52482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" name="Diagramm 1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1783670"/>
              </p:ext>
            </p:extLst>
          </p:nvPr>
        </p:nvGraphicFramePr>
        <p:xfrm>
          <a:off x="5111267" y="3697529"/>
          <a:ext cx="2534133" cy="3042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6" name="Bild 15" descr="1Jahr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68" y="1161021"/>
            <a:ext cx="6612032" cy="1263275"/>
          </a:xfrm>
          <a:prstGeom prst="rect">
            <a:avLst/>
          </a:prstGeom>
        </p:spPr>
      </p:pic>
      <p:sp>
        <p:nvSpPr>
          <p:cNvPr id="85" name="Rechteck 84"/>
          <p:cNvSpPr/>
          <p:nvPr/>
        </p:nvSpPr>
        <p:spPr>
          <a:xfrm>
            <a:off x="8895119" y="577468"/>
            <a:ext cx="248881" cy="62805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pic>
        <p:nvPicPr>
          <p:cNvPr id="3" name="Bild 2" descr="swissmaprelief.jpg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23" b="4176"/>
          <a:stretch/>
        </p:blipFill>
        <p:spPr>
          <a:xfrm>
            <a:off x="421788" y="3832855"/>
            <a:ext cx="4153774" cy="2595563"/>
          </a:xfrm>
          <a:prstGeom prst="rect">
            <a:avLst/>
          </a:prstGeom>
        </p:spPr>
      </p:pic>
      <p:sp>
        <p:nvSpPr>
          <p:cNvPr id="13" name="Rechteck 12"/>
          <p:cNvSpPr/>
          <p:nvPr/>
        </p:nvSpPr>
        <p:spPr>
          <a:xfrm>
            <a:off x="0" y="-1"/>
            <a:ext cx="9144000" cy="5793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300432" y="133110"/>
            <a:ext cx="5054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/>
                <a:cs typeface="Arial Rounded MT Bold"/>
              </a:rPr>
              <a:t>Schweizer Energieversorgung 2050</a:t>
            </a:r>
            <a:endParaRPr lang="de-DE" sz="1600" b="1" dirty="0">
              <a:solidFill>
                <a:schemeClr val="tx1">
                  <a:lumMod val="75000"/>
                  <a:lumOff val="25000"/>
                </a:schemeClr>
              </a:solidFill>
              <a:latin typeface="Arial Rounded MT Bold"/>
              <a:cs typeface="Arial Rounded MT Bold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269880" y="4285381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2863715" y="4628193"/>
            <a:ext cx="128950" cy="12895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Oval 20"/>
          <p:cNvSpPr/>
          <p:nvPr/>
        </p:nvSpPr>
        <p:spPr>
          <a:xfrm>
            <a:off x="2309149" y="4822925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Oval 21"/>
          <p:cNvSpPr/>
          <p:nvPr/>
        </p:nvSpPr>
        <p:spPr>
          <a:xfrm>
            <a:off x="2698613" y="4861024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Oval 22"/>
          <p:cNvSpPr/>
          <p:nvPr/>
        </p:nvSpPr>
        <p:spPr>
          <a:xfrm>
            <a:off x="2579442" y="5081442"/>
            <a:ext cx="580536" cy="58053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/>
          <p:cNvSpPr/>
          <p:nvPr/>
        </p:nvSpPr>
        <p:spPr>
          <a:xfrm>
            <a:off x="1792847" y="5382949"/>
            <a:ext cx="585091" cy="58509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/>
          <p:cNvSpPr/>
          <p:nvPr/>
        </p:nvSpPr>
        <p:spPr>
          <a:xfrm>
            <a:off x="3657957" y="5057384"/>
            <a:ext cx="486671" cy="48667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Oval 25"/>
          <p:cNvSpPr/>
          <p:nvPr/>
        </p:nvSpPr>
        <p:spPr>
          <a:xfrm>
            <a:off x="1246680" y="5375863"/>
            <a:ext cx="401587" cy="40158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Oval 26"/>
          <p:cNvSpPr/>
          <p:nvPr/>
        </p:nvSpPr>
        <p:spPr>
          <a:xfrm>
            <a:off x="1650467" y="4720199"/>
            <a:ext cx="345248" cy="34524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Oval 27"/>
          <p:cNvSpPr/>
          <p:nvPr/>
        </p:nvSpPr>
        <p:spPr>
          <a:xfrm>
            <a:off x="2122072" y="4285381"/>
            <a:ext cx="374154" cy="37415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2512345" y="4042465"/>
            <a:ext cx="251720" cy="25172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3022546" y="4447137"/>
            <a:ext cx="128950" cy="12895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Oval 30"/>
          <p:cNvSpPr/>
          <p:nvPr/>
        </p:nvSpPr>
        <p:spPr>
          <a:xfrm>
            <a:off x="1059917" y="4653992"/>
            <a:ext cx="284760" cy="28476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Oval 31"/>
          <p:cNvSpPr/>
          <p:nvPr/>
        </p:nvSpPr>
        <p:spPr>
          <a:xfrm>
            <a:off x="1371230" y="4447137"/>
            <a:ext cx="232654" cy="23265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3" name="Oval 32"/>
          <p:cNvSpPr/>
          <p:nvPr/>
        </p:nvSpPr>
        <p:spPr>
          <a:xfrm>
            <a:off x="3269880" y="4700739"/>
            <a:ext cx="232654" cy="23265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Oval 33"/>
          <p:cNvSpPr/>
          <p:nvPr/>
        </p:nvSpPr>
        <p:spPr>
          <a:xfrm>
            <a:off x="1652917" y="4231549"/>
            <a:ext cx="234527" cy="234527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Oval 34"/>
          <p:cNvSpPr/>
          <p:nvPr/>
        </p:nvSpPr>
        <p:spPr>
          <a:xfrm>
            <a:off x="2080877" y="5135134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Oval 35"/>
          <p:cNvSpPr/>
          <p:nvPr/>
        </p:nvSpPr>
        <p:spPr>
          <a:xfrm>
            <a:off x="2366298" y="5112908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Oval 36"/>
          <p:cNvSpPr/>
          <p:nvPr/>
        </p:nvSpPr>
        <p:spPr>
          <a:xfrm>
            <a:off x="2863715" y="4947482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Oval 37"/>
          <p:cNvSpPr/>
          <p:nvPr/>
        </p:nvSpPr>
        <p:spPr>
          <a:xfrm>
            <a:off x="3014327" y="4810226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Oval 38"/>
          <p:cNvSpPr/>
          <p:nvPr/>
        </p:nvSpPr>
        <p:spPr>
          <a:xfrm>
            <a:off x="2791913" y="4392186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Oval 39"/>
          <p:cNvSpPr/>
          <p:nvPr/>
        </p:nvSpPr>
        <p:spPr>
          <a:xfrm>
            <a:off x="2132019" y="4903031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1800983" y="5144495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2" name="Oval 41"/>
          <p:cNvSpPr/>
          <p:nvPr/>
        </p:nvSpPr>
        <p:spPr>
          <a:xfrm>
            <a:off x="1378475" y="4757143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Oval 42"/>
          <p:cNvSpPr/>
          <p:nvPr/>
        </p:nvSpPr>
        <p:spPr>
          <a:xfrm>
            <a:off x="2518698" y="4938752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Oval 43"/>
          <p:cNvSpPr/>
          <p:nvPr/>
        </p:nvSpPr>
        <p:spPr>
          <a:xfrm>
            <a:off x="1202297" y="5234127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Oval 44"/>
          <p:cNvSpPr/>
          <p:nvPr/>
        </p:nvSpPr>
        <p:spPr>
          <a:xfrm>
            <a:off x="1564337" y="5272717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Oval 45"/>
          <p:cNvSpPr/>
          <p:nvPr/>
        </p:nvSpPr>
        <p:spPr>
          <a:xfrm>
            <a:off x="2100170" y="4635193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Oval 46"/>
          <p:cNvSpPr/>
          <p:nvPr/>
        </p:nvSpPr>
        <p:spPr>
          <a:xfrm>
            <a:off x="1403708" y="5154833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Oval 47"/>
          <p:cNvSpPr/>
          <p:nvPr/>
        </p:nvSpPr>
        <p:spPr>
          <a:xfrm>
            <a:off x="1579160" y="5089544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Oval 48"/>
          <p:cNvSpPr/>
          <p:nvPr/>
        </p:nvSpPr>
        <p:spPr>
          <a:xfrm>
            <a:off x="1875474" y="4495412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Oval 49"/>
          <p:cNvSpPr/>
          <p:nvPr/>
        </p:nvSpPr>
        <p:spPr>
          <a:xfrm>
            <a:off x="2520903" y="4348813"/>
            <a:ext cx="154593" cy="14659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Oval 50"/>
          <p:cNvSpPr/>
          <p:nvPr/>
        </p:nvSpPr>
        <p:spPr>
          <a:xfrm>
            <a:off x="1513610" y="5773308"/>
            <a:ext cx="175452" cy="17545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Oval 51"/>
          <p:cNvSpPr/>
          <p:nvPr/>
        </p:nvSpPr>
        <p:spPr>
          <a:xfrm>
            <a:off x="3124229" y="5654954"/>
            <a:ext cx="188204" cy="18820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Oval 52"/>
          <p:cNvSpPr/>
          <p:nvPr/>
        </p:nvSpPr>
        <p:spPr>
          <a:xfrm>
            <a:off x="3238845" y="5250491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Oval 53"/>
          <p:cNvSpPr/>
          <p:nvPr/>
        </p:nvSpPr>
        <p:spPr>
          <a:xfrm>
            <a:off x="2895299" y="5739441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Oval 54"/>
          <p:cNvSpPr/>
          <p:nvPr/>
        </p:nvSpPr>
        <p:spPr>
          <a:xfrm>
            <a:off x="2091802" y="6002964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Oval 55"/>
          <p:cNvSpPr/>
          <p:nvPr/>
        </p:nvSpPr>
        <p:spPr>
          <a:xfrm>
            <a:off x="922334" y="5417708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Oval 56"/>
          <p:cNvSpPr/>
          <p:nvPr/>
        </p:nvSpPr>
        <p:spPr>
          <a:xfrm>
            <a:off x="2677614" y="5654954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Oval 57"/>
          <p:cNvSpPr/>
          <p:nvPr/>
        </p:nvSpPr>
        <p:spPr>
          <a:xfrm>
            <a:off x="2366297" y="5355752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Oval 58"/>
          <p:cNvSpPr/>
          <p:nvPr/>
        </p:nvSpPr>
        <p:spPr>
          <a:xfrm>
            <a:off x="1074734" y="5570108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Oval 59"/>
          <p:cNvSpPr/>
          <p:nvPr/>
        </p:nvSpPr>
        <p:spPr>
          <a:xfrm>
            <a:off x="725484" y="5551058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Oval 60"/>
          <p:cNvSpPr/>
          <p:nvPr/>
        </p:nvSpPr>
        <p:spPr>
          <a:xfrm>
            <a:off x="1746191" y="5934172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Oval 61"/>
          <p:cNvSpPr/>
          <p:nvPr/>
        </p:nvSpPr>
        <p:spPr>
          <a:xfrm>
            <a:off x="3657957" y="4603122"/>
            <a:ext cx="299909" cy="29990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922334" y="5154833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534986" y="5773308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Oval 64"/>
          <p:cNvSpPr/>
          <p:nvPr/>
        </p:nvSpPr>
        <p:spPr>
          <a:xfrm>
            <a:off x="2961081" y="4071609"/>
            <a:ext cx="277764" cy="27720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Oval 65"/>
          <p:cNvSpPr/>
          <p:nvPr/>
        </p:nvSpPr>
        <p:spPr>
          <a:xfrm>
            <a:off x="3159978" y="4561025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Oval 66"/>
          <p:cNvSpPr/>
          <p:nvPr/>
        </p:nvSpPr>
        <p:spPr>
          <a:xfrm>
            <a:off x="2503881" y="4569889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Oval 67"/>
          <p:cNvSpPr/>
          <p:nvPr/>
        </p:nvSpPr>
        <p:spPr>
          <a:xfrm>
            <a:off x="3392632" y="5025232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Oval 68"/>
          <p:cNvSpPr/>
          <p:nvPr/>
        </p:nvSpPr>
        <p:spPr>
          <a:xfrm>
            <a:off x="3712990" y="4919966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Oval 69"/>
          <p:cNvSpPr/>
          <p:nvPr/>
        </p:nvSpPr>
        <p:spPr>
          <a:xfrm>
            <a:off x="3153861" y="5042322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Oval 70"/>
          <p:cNvSpPr/>
          <p:nvPr/>
        </p:nvSpPr>
        <p:spPr>
          <a:xfrm>
            <a:off x="2031378" y="4765448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Oval 71"/>
          <p:cNvSpPr/>
          <p:nvPr/>
        </p:nvSpPr>
        <p:spPr>
          <a:xfrm>
            <a:off x="4156833" y="5037768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3" name="Oval 72"/>
          <p:cNvSpPr/>
          <p:nvPr/>
        </p:nvSpPr>
        <p:spPr>
          <a:xfrm>
            <a:off x="3251462" y="5393203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Oval 73"/>
          <p:cNvSpPr/>
          <p:nvPr/>
        </p:nvSpPr>
        <p:spPr>
          <a:xfrm>
            <a:off x="3433742" y="4533344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Oval 74"/>
          <p:cNvSpPr/>
          <p:nvPr/>
        </p:nvSpPr>
        <p:spPr>
          <a:xfrm>
            <a:off x="3611061" y="5499522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Oval 75"/>
          <p:cNvSpPr/>
          <p:nvPr/>
        </p:nvSpPr>
        <p:spPr>
          <a:xfrm>
            <a:off x="4343592" y="5250491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Rechteck 77"/>
          <p:cNvSpPr/>
          <p:nvPr/>
        </p:nvSpPr>
        <p:spPr>
          <a:xfrm>
            <a:off x="3478639" y="1083962"/>
            <a:ext cx="404895" cy="1231305"/>
          </a:xfrm>
          <a:prstGeom prst="rect">
            <a:avLst/>
          </a:prstGeom>
          <a:solidFill>
            <a:schemeClr val="accent2">
              <a:lumMod val="20000"/>
              <a:lumOff val="80000"/>
              <a:alpha val="62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1" name="Bild 8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56735" y="2209886"/>
            <a:ext cx="717290" cy="202749"/>
          </a:xfrm>
          <a:prstGeom prst="rect">
            <a:avLst/>
          </a:prstGeom>
        </p:spPr>
      </p:pic>
      <p:pic>
        <p:nvPicPr>
          <p:cNvPr id="83" name="Bild 82" descr="Kreislegende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343" y="5887608"/>
            <a:ext cx="461683" cy="490241"/>
          </a:xfrm>
          <a:prstGeom prst="rect">
            <a:avLst/>
          </a:prstGeom>
        </p:spPr>
      </p:pic>
      <p:pic>
        <p:nvPicPr>
          <p:cNvPr id="84" name="Bild 83" descr="Icons.pn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961" y="133110"/>
            <a:ext cx="1339158" cy="247992"/>
          </a:xfrm>
          <a:prstGeom prst="rect">
            <a:avLst/>
          </a:prstGeom>
        </p:spPr>
      </p:pic>
      <p:cxnSp>
        <p:nvCxnSpPr>
          <p:cNvPr id="93" name="Gerade Verbindung mit Pfeil 92"/>
          <p:cNvCxnSpPr/>
          <p:nvPr/>
        </p:nvCxnSpPr>
        <p:spPr>
          <a:xfrm flipV="1">
            <a:off x="5969000" y="3539652"/>
            <a:ext cx="0" cy="1240941"/>
          </a:xfrm>
          <a:prstGeom prst="straightConnector1">
            <a:avLst/>
          </a:prstGeom>
          <a:ln w="19050" cmpd="sng">
            <a:solidFill>
              <a:schemeClr val="tx1">
                <a:lumMod val="95000"/>
                <a:lumOff val="5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uppierung 4"/>
          <p:cNvGrpSpPr/>
          <p:nvPr/>
        </p:nvGrpSpPr>
        <p:grpSpPr>
          <a:xfrm>
            <a:off x="6989440" y="1218027"/>
            <a:ext cx="76057" cy="607479"/>
            <a:chOff x="9606625" y="699418"/>
            <a:chExt cx="76057" cy="683536"/>
          </a:xfrm>
        </p:grpSpPr>
        <p:sp>
          <p:nvSpPr>
            <p:cNvPr id="2" name="Rechteck 1"/>
            <p:cNvSpPr/>
            <p:nvPr/>
          </p:nvSpPr>
          <p:spPr>
            <a:xfrm>
              <a:off x="9606625" y="699418"/>
              <a:ext cx="76057" cy="76057"/>
            </a:xfrm>
            <a:prstGeom prst="rect">
              <a:avLst/>
            </a:pr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7" name="Rechteck 86"/>
            <p:cNvSpPr/>
            <p:nvPr/>
          </p:nvSpPr>
          <p:spPr>
            <a:xfrm>
              <a:off x="9606625" y="853047"/>
              <a:ext cx="76057" cy="76057"/>
            </a:xfrm>
            <a:prstGeom prst="rect">
              <a:avLst/>
            </a:pr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9" name="Rechteck 88"/>
            <p:cNvSpPr/>
            <p:nvPr/>
          </p:nvSpPr>
          <p:spPr>
            <a:xfrm>
              <a:off x="9606625" y="1007905"/>
              <a:ext cx="76057" cy="76057"/>
            </a:xfrm>
            <a:prstGeom prst="rect">
              <a:avLst/>
            </a:pr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0" name="Rechteck 89"/>
            <p:cNvSpPr/>
            <p:nvPr/>
          </p:nvSpPr>
          <p:spPr>
            <a:xfrm>
              <a:off x="9606625" y="1161022"/>
              <a:ext cx="76057" cy="76057"/>
            </a:xfrm>
            <a:prstGeom prst="rect">
              <a:avLst/>
            </a:pr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4" name="Rechteck 93"/>
            <p:cNvSpPr/>
            <p:nvPr/>
          </p:nvSpPr>
          <p:spPr>
            <a:xfrm>
              <a:off x="9606625" y="1306897"/>
              <a:ext cx="76057" cy="76057"/>
            </a:xfrm>
            <a:prstGeom prst="rect">
              <a:avLst/>
            </a:prstGeom>
            <a:noFill/>
            <a:ln w="952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05" name="Oval 104"/>
          <p:cNvSpPr/>
          <p:nvPr/>
        </p:nvSpPr>
        <p:spPr>
          <a:xfrm>
            <a:off x="2713597" y="4624611"/>
            <a:ext cx="128950" cy="12895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Oval 105"/>
          <p:cNvSpPr/>
          <p:nvPr/>
        </p:nvSpPr>
        <p:spPr>
          <a:xfrm>
            <a:off x="2656281" y="4780593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Oval 106"/>
          <p:cNvSpPr/>
          <p:nvPr/>
        </p:nvSpPr>
        <p:spPr>
          <a:xfrm>
            <a:off x="2906130" y="4466185"/>
            <a:ext cx="109902" cy="10990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Oval 107"/>
          <p:cNvSpPr/>
          <p:nvPr/>
        </p:nvSpPr>
        <p:spPr>
          <a:xfrm>
            <a:off x="1202297" y="5015542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9" name="Oval 108"/>
          <p:cNvSpPr/>
          <p:nvPr/>
        </p:nvSpPr>
        <p:spPr>
          <a:xfrm>
            <a:off x="3129066" y="4887649"/>
            <a:ext cx="137583" cy="1375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Oval 109"/>
          <p:cNvSpPr/>
          <p:nvPr/>
        </p:nvSpPr>
        <p:spPr>
          <a:xfrm>
            <a:off x="3405168" y="5174776"/>
            <a:ext cx="194732" cy="1947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9"/>
          <p:cNvCxnSpPr>
            <a:stCxn id="78" idx="0"/>
            <a:endCxn id="78" idx="2"/>
          </p:cNvCxnSpPr>
          <p:nvPr/>
        </p:nvCxnSpPr>
        <p:spPr>
          <a:xfrm>
            <a:off x="3681087" y="1083962"/>
            <a:ext cx="0" cy="123130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feil nach links und rechts 11"/>
          <p:cNvSpPr/>
          <p:nvPr/>
        </p:nvSpPr>
        <p:spPr>
          <a:xfrm>
            <a:off x="3448539" y="2496291"/>
            <a:ext cx="488808" cy="194788"/>
          </a:xfrm>
          <a:prstGeom prst="leftRightArrow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8" name="Bild 17" descr="Tacho.pn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748" y="2879594"/>
            <a:ext cx="1235116" cy="723557"/>
          </a:xfrm>
          <a:prstGeom prst="rect">
            <a:avLst/>
          </a:prstGeom>
        </p:spPr>
      </p:pic>
      <p:sp>
        <p:nvSpPr>
          <p:cNvPr id="113" name="Textfeld 112"/>
          <p:cNvSpPr txBox="1"/>
          <p:nvPr/>
        </p:nvSpPr>
        <p:spPr>
          <a:xfrm>
            <a:off x="260748" y="776185"/>
            <a:ext cx="5054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/>
                <a:cs typeface="Arial Rounded MT Bold"/>
              </a:rPr>
              <a:t>Übersicht / „Zeitlupe“</a:t>
            </a:r>
            <a:endParaRPr lang="de-DE" sz="1400" b="1" dirty="0">
              <a:solidFill>
                <a:schemeClr val="tx1">
                  <a:lumMod val="75000"/>
                  <a:lumOff val="25000"/>
                </a:schemeClr>
              </a:solidFill>
              <a:latin typeface="Arial Rounded MT Bold"/>
              <a:cs typeface="Arial Rounded MT Bold"/>
            </a:endParaRPr>
          </a:p>
        </p:txBody>
      </p:sp>
      <p:sp>
        <p:nvSpPr>
          <p:cNvPr id="114" name="Textfeld 113"/>
          <p:cNvSpPr txBox="1"/>
          <p:nvPr/>
        </p:nvSpPr>
        <p:spPr>
          <a:xfrm>
            <a:off x="331288" y="2869063"/>
            <a:ext cx="3339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/>
                <a:cs typeface="Arial Rounded MT Bold"/>
              </a:rPr>
              <a:t>Produktion </a:t>
            </a:r>
          </a:p>
          <a:p>
            <a:r>
              <a:rPr lang="de-DE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/>
                <a:cs typeface="Arial Rounded MT Bold"/>
              </a:rPr>
              <a:t>mit „Abweichungstacho“</a:t>
            </a:r>
          </a:p>
        </p:txBody>
      </p:sp>
      <p:cxnSp>
        <p:nvCxnSpPr>
          <p:cNvPr id="116" name="Gerade Verbindung mit Pfeil 115"/>
          <p:cNvCxnSpPr/>
          <p:nvPr/>
        </p:nvCxnSpPr>
        <p:spPr>
          <a:xfrm flipV="1">
            <a:off x="6591300" y="5447518"/>
            <a:ext cx="0" cy="520522"/>
          </a:xfrm>
          <a:prstGeom prst="straightConnector1">
            <a:avLst/>
          </a:prstGeom>
          <a:ln w="19050" cmpd="sng">
            <a:solidFill>
              <a:schemeClr val="tx1">
                <a:lumMod val="95000"/>
                <a:lumOff val="5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Gerade Verbindung mit Pfeil 116"/>
          <p:cNvCxnSpPr/>
          <p:nvPr/>
        </p:nvCxnSpPr>
        <p:spPr>
          <a:xfrm flipV="1">
            <a:off x="7213600" y="6136493"/>
            <a:ext cx="0" cy="291925"/>
          </a:xfrm>
          <a:prstGeom prst="straightConnector1">
            <a:avLst/>
          </a:prstGeom>
          <a:ln w="19050" cmpd="sng">
            <a:solidFill>
              <a:schemeClr val="tx1">
                <a:lumMod val="95000"/>
                <a:lumOff val="5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feld 120"/>
          <p:cNvSpPr txBox="1"/>
          <p:nvPr/>
        </p:nvSpPr>
        <p:spPr>
          <a:xfrm>
            <a:off x="5095564" y="2866789"/>
            <a:ext cx="17468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/>
                <a:cs typeface="Arial Rounded MT Bold"/>
              </a:rPr>
              <a:t>Speicherung</a:t>
            </a:r>
          </a:p>
        </p:txBody>
      </p:sp>
      <p:sp>
        <p:nvSpPr>
          <p:cNvPr id="122" name="Textfeld 121"/>
          <p:cNvSpPr txBox="1"/>
          <p:nvPr/>
        </p:nvSpPr>
        <p:spPr>
          <a:xfrm>
            <a:off x="7717383" y="2881763"/>
            <a:ext cx="1147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/>
                <a:cs typeface="Arial Rounded MT Bold"/>
              </a:rPr>
              <a:t>„Abfall“</a:t>
            </a:r>
          </a:p>
        </p:txBody>
      </p:sp>
      <p:sp>
        <p:nvSpPr>
          <p:cNvPr id="125" name="Textfeld 124"/>
          <p:cNvSpPr txBox="1"/>
          <p:nvPr/>
        </p:nvSpPr>
        <p:spPr>
          <a:xfrm>
            <a:off x="4111711" y="3542040"/>
            <a:ext cx="8226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/>
                <a:cs typeface="Arial Rounded MT Bold"/>
              </a:rPr>
              <a:t>z</a:t>
            </a:r>
            <a:r>
              <a:rPr lang="de-DE" sz="105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/>
                <a:cs typeface="Arial Rounded MT Bold"/>
              </a:rPr>
              <a:t>uviel</a:t>
            </a:r>
            <a:endParaRPr lang="de-DE" sz="105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Rounded MT Bold"/>
              <a:cs typeface="Arial Rounded MT Bold"/>
            </a:endParaRPr>
          </a:p>
        </p:txBody>
      </p:sp>
      <p:sp>
        <p:nvSpPr>
          <p:cNvPr id="126" name="Textfeld 125"/>
          <p:cNvSpPr txBox="1"/>
          <p:nvPr/>
        </p:nvSpPr>
        <p:spPr>
          <a:xfrm>
            <a:off x="3111511" y="3542040"/>
            <a:ext cx="8226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/>
                <a:cs typeface="Arial Rounded MT Bold"/>
              </a:rPr>
              <a:t>zuwenig</a:t>
            </a:r>
            <a:endParaRPr lang="de-DE" sz="105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Rounded MT Bold"/>
              <a:cs typeface="Arial Rounded MT Bold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896100" y="838430"/>
            <a:ext cx="2387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b="1" dirty="0" smtClean="0"/>
              <a:t>Legende</a:t>
            </a:r>
          </a:p>
          <a:p>
            <a:endParaRPr lang="de-DE" sz="900" b="1" dirty="0"/>
          </a:p>
          <a:p>
            <a:endParaRPr lang="de-DE" sz="100" dirty="0"/>
          </a:p>
          <a:p>
            <a:r>
              <a:rPr lang="de-DE" sz="900" dirty="0"/>
              <a:t>X</a:t>
            </a:r>
            <a:r>
              <a:rPr lang="de-DE" sz="900" dirty="0">
                <a:solidFill>
                  <a:schemeClr val="accent2">
                    <a:lumMod val="75000"/>
                  </a:schemeClr>
                </a:solidFill>
              </a:rPr>
              <a:t>  Produktion Photovoltaik</a:t>
            </a:r>
          </a:p>
          <a:p>
            <a:r>
              <a:rPr lang="de-DE" sz="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Windproduktion</a:t>
            </a:r>
          </a:p>
          <a:p>
            <a:r>
              <a:rPr lang="de-DE" sz="900" dirty="0">
                <a:solidFill>
                  <a:srgbClr val="000000"/>
                </a:solidFill>
              </a:rPr>
              <a:t>X </a:t>
            </a:r>
            <a:r>
              <a:rPr lang="de-DE" sz="900" dirty="0">
                <a:solidFill>
                  <a:schemeClr val="accent3">
                    <a:lumMod val="75000"/>
                  </a:schemeClr>
                </a:solidFill>
              </a:rPr>
              <a:t> natürliche Zuflüsse Speicherseen</a:t>
            </a:r>
          </a:p>
          <a:p>
            <a:r>
              <a:rPr lang="de-DE" sz="900" dirty="0">
                <a:solidFill>
                  <a:srgbClr val="000000"/>
                </a:solidFill>
              </a:rPr>
              <a:t>X  </a:t>
            </a:r>
            <a:r>
              <a:rPr lang="de-DE" sz="900" dirty="0">
                <a:solidFill>
                  <a:schemeClr val="accent6">
                    <a:lumMod val="75000"/>
                  </a:schemeClr>
                </a:solidFill>
              </a:rPr>
              <a:t>Laufwasserkraft</a:t>
            </a:r>
          </a:p>
          <a:p>
            <a:r>
              <a:rPr lang="de-DE" sz="900" dirty="0"/>
              <a:t>X  Energiekonsum/</a:t>
            </a:r>
            <a:r>
              <a:rPr lang="de-DE" sz="900" dirty="0" smtClean="0"/>
              <a:t>Verbrauch</a:t>
            </a:r>
          </a:p>
          <a:p>
            <a:endParaRPr lang="de-DE" sz="900" dirty="0"/>
          </a:p>
          <a:p>
            <a:r>
              <a:rPr lang="de-DE" sz="900" dirty="0" smtClean="0"/>
              <a:t>Animation</a:t>
            </a:r>
            <a:endParaRPr lang="de-DE" sz="900" dirty="0"/>
          </a:p>
          <a:p>
            <a:endParaRPr lang="de-DE" dirty="0"/>
          </a:p>
        </p:txBody>
      </p:sp>
      <p:graphicFrame>
        <p:nvGraphicFramePr>
          <p:cNvPr id="111" name="Diagramm 1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3467081"/>
              </p:ext>
            </p:extLst>
          </p:nvPr>
        </p:nvGraphicFramePr>
        <p:xfrm>
          <a:off x="7823200" y="3752850"/>
          <a:ext cx="647700" cy="2884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cxnSp>
        <p:nvCxnSpPr>
          <p:cNvPr id="112" name="Gerade Verbindung mit Pfeil 111"/>
          <p:cNvCxnSpPr/>
          <p:nvPr/>
        </p:nvCxnSpPr>
        <p:spPr>
          <a:xfrm flipV="1">
            <a:off x="8166100" y="3539652"/>
            <a:ext cx="0" cy="1240941"/>
          </a:xfrm>
          <a:prstGeom prst="straightConnector1">
            <a:avLst/>
          </a:prstGeom>
          <a:ln w="19050" cmpd="sng">
            <a:solidFill>
              <a:schemeClr val="tx1">
                <a:lumMod val="95000"/>
                <a:lumOff val="5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99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5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Verwendung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Informationsvermittlung: Was ist das, ENERGIEWENDE?</a:t>
            </a:r>
            <a:endParaRPr lang="de-DE" dirty="0" smtClean="0"/>
          </a:p>
          <a:p>
            <a:r>
              <a:rPr lang="de-DE" dirty="0" smtClean="0"/>
              <a:t>Verwendung </a:t>
            </a:r>
            <a:r>
              <a:rPr lang="de-DE" dirty="0"/>
              <a:t>durch BFE </a:t>
            </a:r>
            <a:r>
              <a:rPr lang="de-DE" dirty="0" smtClean="0"/>
              <a:t>zur </a:t>
            </a:r>
            <a:r>
              <a:rPr lang="de-DE" dirty="0" smtClean="0"/>
              <a:t>Infovermittlung</a:t>
            </a:r>
            <a:endParaRPr lang="de-DE" dirty="0"/>
          </a:p>
          <a:p>
            <a:r>
              <a:rPr lang="de-DE" dirty="0" err="1" smtClean="0"/>
              <a:t>Storytelling</a:t>
            </a:r>
            <a:r>
              <a:rPr lang="de-DE" dirty="0" smtClean="0"/>
              <a:t> / Datenjournalismus</a:t>
            </a:r>
            <a:endParaRPr lang="de-DE" dirty="0" smtClean="0"/>
          </a:p>
          <a:p>
            <a:r>
              <a:rPr lang="de-DE" dirty="0" smtClean="0"/>
              <a:t>Lehrmittel an Schulen</a:t>
            </a:r>
          </a:p>
          <a:p>
            <a:r>
              <a:rPr lang="de-DE" dirty="0" smtClean="0"/>
              <a:t>….</a:t>
            </a:r>
            <a:endParaRPr lang="de-DE" dirty="0" smtClean="0"/>
          </a:p>
          <a:p>
            <a:endParaRPr lang="de-DE" dirty="0"/>
          </a:p>
          <a:p>
            <a:endParaRPr lang="de-DE" dirty="0" smtClean="0">
              <a:sym typeface="Wingdings"/>
            </a:endParaRP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380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18500" cy="1371600"/>
          </a:xfrm>
        </p:spPr>
        <p:txBody>
          <a:bodyPr/>
          <a:lstStyle/>
          <a:p>
            <a:r>
              <a:rPr lang="de-DE" dirty="0" smtClean="0"/>
              <a:t>wir sind und Tun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678680"/>
          </a:xfrm>
        </p:spPr>
        <p:txBody>
          <a:bodyPr>
            <a:normAutofit/>
          </a:bodyPr>
          <a:lstStyle/>
          <a:p>
            <a:r>
              <a:rPr lang="de-DE" dirty="0" smtClean="0"/>
              <a:t>Max </a:t>
            </a:r>
            <a:r>
              <a:rPr lang="de-DE" dirty="0" smtClean="0"/>
              <a:t>Ursin, </a:t>
            </a:r>
            <a:r>
              <a:rPr lang="de-DE" b="0" dirty="0" smtClean="0"/>
              <a:t>Dipl. Bauingenieur EPFL, </a:t>
            </a:r>
            <a:r>
              <a:rPr lang="en-US" b="0" dirty="0" smtClean="0"/>
              <a:t>MSc Energy </a:t>
            </a:r>
            <a:r>
              <a:rPr lang="en-US" b="0" dirty="0"/>
              <a:t>Systems </a:t>
            </a:r>
            <a:r>
              <a:rPr lang="en-US" b="0" dirty="0" smtClean="0"/>
              <a:t>EPFL, </a:t>
            </a:r>
            <a:r>
              <a:rPr lang="de-DE" b="0" dirty="0" smtClean="0"/>
              <a:t>EMBA Management </a:t>
            </a:r>
            <a:r>
              <a:rPr lang="de-DE" b="0" dirty="0" err="1" smtClean="0"/>
              <a:t>of</a:t>
            </a:r>
            <a:r>
              <a:rPr lang="de-DE" b="0" dirty="0" smtClean="0"/>
              <a:t> Technology</a:t>
            </a:r>
          </a:p>
          <a:p>
            <a:r>
              <a:rPr lang="de-DE" b="0" dirty="0" smtClean="0"/>
              <a:t>CTO Ingrid AG, Geschäftsführer Genossenschaft ESE - einfach </a:t>
            </a:r>
            <a:r>
              <a:rPr lang="de-DE" b="0" dirty="0" err="1" smtClean="0"/>
              <a:t>elektromobil</a:t>
            </a:r>
            <a:r>
              <a:rPr lang="de-DE" b="0" dirty="0" smtClean="0"/>
              <a:t> (Batterievermietung)</a:t>
            </a:r>
          </a:p>
          <a:p>
            <a:r>
              <a:rPr lang="de-DE" b="0" dirty="0"/>
              <a:t>max.ursin@ingridag.com, @</a:t>
            </a:r>
            <a:r>
              <a:rPr lang="de-DE" b="0" dirty="0" err="1" smtClean="0"/>
              <a:t>maxursin</a:t>
            </a:r>
            <a:r>
              <a:rPr lang="de-DE" b="0" dirty="0" smtClean="0"/>
              <a:t>, </a:t>
            </a:r>
            <a:r>
              <a:rPr lang="de-DE" b="0" dirty="0" err="1" smtClean="0"/>
              <a:t>www.ingridag.com</a:t>
            </a:r>
            <a:r>
              <a:rPr lang="de-DE" b="0" dirty="0" smtClean="0"/>
              <a:t> </a:t>
            </a:r>
          </a:p>
          <a:p>
            <a:endParaRPr lang="de-DE" b="0" dirty="0"/>
          </a:p>
          <a:p>
            <a:r>
              <a:rPr lang="de-DE" dirty="0" smtClean="0"/>
              <a:t>Daniel </a:t>
            </a:r>
            <a:r>
              <a:rPr lang="de-DE" dirty="0" smtClean="0"/>
              <a:t>Studer, </a:t>
            </a:r>
            <a:r>
              <a:rPr lang="de-DE" b="0" dirty="0" smtClean="0"/>
              <a:t>Geograph </a:t>
            </a:r>
            <a:r>
              <a:rPr lang="de-DE" b="0" dirty="0" err="1" smtClean="0"/>
              <a:t>MSc</a:t>
            </a:r>
            <a:r>
              <a:rPr lang="de-DE" b="0" dirty="0" smtClean="0"/>
              <a:t> </a:t>
            </a:r>
            <a:r>
              <a:rPr lang="de-DE" b="0" dirty="0" err="1" smtClean="0"/>
              <a:t>UniBe</a:t>
            </a:r>
            <a:r>
              <a:rPr lang="de-DE" b="0" dirty="0" smtClean="0"/>
              <a:t>, Architekt</a:t>
            </a:r>
          </a:p>
          <a:p>
            <a:r>
              <a:rPr lang="de-DE" b="0" dirty="0" smtClean="0"/>
              <a:t>Projektleiter </a:t>
            </a:r>
            <a:r>
              <a:rPr lang="de-DE" b="0" dirty="0"/>
              <a:t>Grundlagen </a:t>
            </a:r>
            <a:r>
              <a:rPr lang="de-DE" b="0" dirty="0" smtClean="0"/>
              <a:t>(Raumbeobachtung), Mitglied Statistikkonferenz </a:t>
            </a:r>
            <a:r>
              <a:rPr lang="de-DE" b="0" dirty="0" err="1" smtClean="0"/>
              <a:t>Kt</a:t>
            </a:r>
            <a:r>
              <a:rPr lang="de-DE" b="0" dirty="0" smtClean="0"/>
              <a:t>. BE (Visualisierung Finanzausgleich)</a:t>
            </a:r>
          </a:p>
          <a:p>
            <a:r>
              <a:rPr lang="de-DE" b="0" dirty="0"/>
              <a:t>dani.studer@gmx.li, @</a:t>
            </a:r>
            <a:r>
              <a:rPr lang="de-DE" b="0" dirty="0" err="1" smtClean="0"/>
              <a:t>studerda</a:t>
            </a:r>
            <a:r>
              <a:rPr lang="de-DE" b="0" dirty="0" smtClean="0"/>
              <a:t>, </a:t>
            </a:r>
            <a:r>
              <a:rPr lang="de-DE" b="0" dirty="0" err="1" smtClean="0"/>
              <a:t>studerda.wordpress.com</a:t>
            </a:r>
            <a:endParaRPr lang="de-DE" b="0" dirty="0" smtClean="0"/>
          </a:p>
          <a:p>
            <a:endParaRPr lang="de-DE" b="0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252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z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Essential">
    <a:dk1>
      <a:srgbClr val="000000"/>
    </a:dk1>
    <a:lt1>
      <a:srgbClr val="FFFFFF"/>
    </a:lt1>
    <a:dk2>
      <a:srgbClr val="D1282E"/>
    </a:dk2>
    <a:lt2>
      <a:srgbClr val="C8C8B1"/>
    </a:lt2>
    <a:accent1>
      <a:srgbClr val="7A7A7A"/>
    </a:accent1>
    <a:accent2>
      <a:srgbClr val="F5C201"/>
    </a:accent2>
    <a:accent3>
      <a:srgbClr val="526DB0"/>
    </a:accent3>
    <a:accent4>
      <a:srgbClr val="989AAC"/>
    </a:accent4>
    <a:accent5>
      <a:srgbClr val="DC5924"/>
    </a:accent5>
    <a:accent6>
      <a:srgbClr val="B4B392"/>
    </a:accent6>
    <a:hlink>
      <a:srgbClr val="CC9900"/>
    </a:hlink>
    <a:folHlink>
      <a:srgbClr val="969696"/>
    </a:folHlink>
  </a:clrScheme>
  <a:fontScheme name="Essential">
    <a:majorFont>
      <a:latin typeface="Arial Black"/>
      <a:ea typeface=""/>
      <a:cs typeface=""/>
      <a:font script="Jpan" typeface="ＭＳ Ｐゴシック"/>
      <a:font script="Hang" typeface="HY견고딕"/>
      <a:font script="Hans" typeface="微软雅黑"/>
      <a:font script="Hant" typeface="微軟正黑體"/>
      <a:font script="Arab" typeface="Tahoma"/>
      <a:font script="Hebr" typeface="Tahoma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sential">
    <a:fillStyleLst>
      <a:solidFill>
        <a:schemeClr val="phClr"/>
      </a:solidFill>
      <a:gradFill rotWithShape="1">
        <a:gsLst>
          <a:gs pos="0">
            <a:schemeClr val="phClr">
              <a:tint val="60000"/>
              <a:satMod val="250000"/>
            </a:schemeClr>
          </a:gs>
          <a:gs pos="35000">
            <a:schemeClr val="phClr">
              <a:tint val="47000"/>
              <a:satMod val="275000"/>
            </a:schemeClr>
          </a:gs>
          <a:gs pos="100000">
            <a:schemeClr val="phClr">
              <a:tint val="25000"/>
              <a:satMod val="300000"/>
            </a:schemeClr>
          </a:gs>
        </a:gsLst>
        <a:lin ang="16200000" scaled="1"/>
      </a:gradFill>
      <a:solidFill>
        <a:schemeClr val="phClr">
          <a:satMod val="110000"/>
        </a:schemeClr>
      </a:soli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8575" cap="flat" cmpd="sng" algn="ctr">
        <a:solidFill>
          <a:schemeClr val="phClr"/>
        </a:solidFill>
        <a:prstDash val="solid"/>
      </a:ln>
      <a:ln w="41275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9999" dist="23000" algn="bl" rotWithShape="0">
            <a:srgbClr val="000000">
              <a:alpha val="40000"/>
            </a:srgbClr>
          </a:outerShdw>
        </a:effectLst>
      </a:effectStyle>
      <a:effectStyle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a:effectStyle>
    </a:effectStyleLst>
    <a:bgFillStyleLst>
      <a:solidFill>
        <a:schemeClr val="phClr"/>
      </a:solidFill>
      <a:blipFill rotWithShape="1">
        <a:blip xmlns:r="http://schemas.openxmlformats.org/officeDocument/2006/relationships" r:embed="rId1">
          <a:duotone>
            <a:schemeClr val="phClr">
              <a:tint val="96000"/>
            </a:schemeClr>
            <a:schemeClr val="phClr">
              <a:shade val="94000"/>
            </a:schemeClr>
          </a:duotone>
        </a:blip>
        <a:tile tx="0" ty="0" sx="100000" sy="100000" flip="none" algn="tl"/>
      </a:blipFill>
      <a:gradFill rotWithShape="1">
        <a:gsLst>
          <a:gs pos="0">
            <a:schemeClr val="phClr">
              <a:tint val="84000"/>
              <a:satMod val="110000"/>
            </a:schemeClr>
          </a:gs>
          <a:gs pos="44000">
            <a:schemeClr val="phClr">
              <a:tint val="93000"/>
              <a:satMod val="115000"/>
            </a:schemeClr>
          </a:gs>
          <a:gs pos="100000">
            <a:schemeClr val="phClr">
              <a:tint val="100000"/>
              <a:shade val="59000"/>
              <a:satMod val="120000"/>
            </a:schemeClr>
          </a:gs>
        </a:gsLst>
        <a:path path="circle">
          <a:fillToRect l="40000" t="60000" r="60000" b="4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ssential">
    <a:dk1>
      <a:srgbClr val="000000"/>
    </a:dk1>
    <a:lt1>
      <a:srgbClr val="FFFFFF"/>
    </a:lt1>
    <a:dk2>
      <a:srgbClr val="D1282E"/>
    </a:dk2>
    <a:lt2>
      <a:srgbClr val="C8C8B1"/>
    </a:lt2>
    <a:accent1>
      <a:srgbClr val="7A7A7A"/>
    </a:accent1>
    <a:accent2>
      <a:srgbClr val="F5C201"/>
    </a:accent2>
    <a:accent3>
      <a:srgbClr val="526DB0"/>
    </a:accent3>
    <a:accent4>
      <a:srgbClr val="989AAC"/>
    </a:accent4>
    <a:accent5>
      <a:srgbClr val="DC5924"/>
    </a:accent5>
    <a:accent6>
      <a:srgbClr val="B4B392"/>
    </a:accent6>
    <a:hlink>
      <a:srgbClr val="CC9900"/>
    </a:hlink>
    <a:folHlink>
      <a:srgbClr val="969696"/>
    </a:folHlink>
  </a:clrScheme>
  <a:fontScheme name="Essential">
    <a:majorFont>
      <a:latin typeface="Arial Black"/>
      <a:ea typeface=""/>
      <a:cs typeface=""/>
      <a:font script="Jpan" typeface="ＭＳ Ｐゴシック"/>
      <a:font script="Hang" typeface="HY견고딕"/>
      <a:font script="Hans" typeface="微软雅黑"/>
      <a:font script="Hant" typeface="微軟正黑體"/>
      <a:font script="Arab" typeface="Tahoma"/>
      <a:font script="Hebr" typeface="Tahoma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sential">
    <a:fillStyleLst>
      <a:solidFill>
        <a:schemeClr val="phClr"/>
      </a:solidFill>
      <a:gradFill rotWithShape="1">
        <a:gsLst>
          <a:gs pos="0">
            <a:schemeClr val="phClr">
              <a:tint val="60000"/>
              <a:satMod val="250000"/>
            </a:schemeClr>
          </a:gs>
          <a:gs pos="35000">
            <a:schemeClr val="phClr">
              <a:tint val="47000"/>
              <a:satMod val="275000"/>
            </a:schemeClr>
          </a:gs>
          <a:gs pos="100000">
            <a:schemeClr val="phClr">
              <a:tint val="25000"/>
              <a:satMod val="300000"/>
            </a:schemeClr>
          </a:gs>
        </a:gsLst>
        <a:lin ang="16200000" scaled="1"/>
      </a:gradFill>
      <a:solidFill>
        <a:schemeClr val="phClr">
          <a:satMod val="110000"/>
        </a:schemeClr>
      </a:soli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8575" cap="flat" cmpd="sng" algn="ctr">
        <a:solidFill>
          <a:schemeClr val="phClr"/>
        </a:solidFill>
        <a:prstDash val="solid"/>
      </a:ln>
      <a:ln w="41275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9999" dist="23000" algn="bl" rotWithShape="0">
            <a:srgbClr val="000000">
              <a:alpha val="40000"/>
            </a:srgbClr>
          </a:outerShdw>
        </a:effectLst>
      </a:effectStyle>
      <a:effectStyle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a:effectStyle>
    </a:effectStyleLst>
    <a:bgFillStyleLst>
      <a:solidFill>
        <a:schemeClr val="phClr"/>
      </a:solidFill>
      <a:blipFill rotWithShape="1">
        <a:blip xmlns:r="http://schemas.openxmlformats.org/officeDocument/2006/relationships" r:embed="rId1">
          <a:duotone>
            <a:schemeClr val="phClr">
              <a:tint val="96000"/>
            </a:schemeClr>
            <a:schemeClr val="phClr">
              <a:shade val="94000"/>
            </a:schemeClr>
          </a:duotone>
        </a:blip>
        <a:tile tx="0" ty="0" sx="100000" sy="100000" flip="none" algn="tl"/>
      </a:blipFill>
      <a:gradFill rotWithShape="1">
        <a:gsLst>
          <a:gs pos="0">
            <a:schemeClr val="phClr">
              <a:tint val="84000"/>
              <a:satMod val="110000"/>
            </a:schemeClr>
          </a:gs>
          <a:gs pos="44000">
            <a:schemeClr val="phClr">
              <a:tint val="93000"/>
              <a:satMod val="115000"/>
            </a:schemeClr>
          </a:gs>
          <a:gs pos="100000">
            <a:schemeClr val="phClr">
              <a:tint val="100000"/>
              <a:shade val="59000"/>
              <a:satMod val="120000"/>
            </a:schemeClr>
          </a:gs>
        </a:gsLst>
        <a:path path="circle">
          <a:fillToRect l="40000" t="60000" r="60000" b="4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Essenz.thmx</Template>
  <TotalTime>0</TotalTime>
  <Words>577</Words>
  <Application>Microsoft Office PowerPoint</Application>
  <PresentationFormat>Bildschirmpräsentation (4:3)</PresentationFormat>
  <Paragraphs>115</Paragraphs>
  <Slides>9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Essenz</vt:lpstr>
      <vt:lpstr>Open Energy data</vt:lpstr>
      <vt:lpstr>Gemütlich: EnergieStrategie 2050</vt:lpstr>
      <vt:lpstr>Ungemütlich: Wohin mit der Sonne?</vt:lpstr>
      <vt:lpstr>Daten:  Studie Prof. M.Popp</vt:lpstr>
      <vt:lpstr>Daten:  Studie Prof. M.Popp</vt:lpstr>
      <vt:lpstr>PowerPoint-Präsentation</vt:lpstr>
      <vt:lpstr>PowerPoint-Präsentation</vt:lpstr>
      <vt:lpstr>Verwendung</vt:lpstr>
      <vt:lpstr>wir sind und Tun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Energy data</dc:title>
  <dc:creator>Daniel</dc:creator>
  <cp:lastModifiedBy>hamagubur</cp:lastModifiedBy>
  <cp:revision>111</cp:revision>
  <dcterms:created xsi:type="dcterms:W3CDTF">2014-03-06T19:52:57Z</dcterms:created>
  <dcterms:modified xsi:type="dcterms:W3CDTF">2016-04-07T19:38:16Z</dcterms:modified>
</cp:coreProperties>
</file>