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9"/>
  </p:notesMasterIdLst>
  <p:sldIdLst>
    <p:sldId id="256" r:id="rId2"/>
    <p:sldId id="259" r:id="rId3"/>
    <p:sldId id="268" r:id="rId4"/>
    <p:sldId id="258" r:id="rId5"/>
    <p:sldId id="272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D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28" autoAdjust="0"/>
  </p:normalViewPr>
  <p:slideViewPr>
    <p:cSldViewPr snapToGrid="0" snapToObjects="1">
      <p:cViewPr>
        <p:scale>
          <a:sx n="80" d="100"/>
          <a:sy n="80" d="100"/>
        </p:scale>
        <p:origin x="-1776" y="84"/>
      </p:cViewPr>
      <p:guideLst>
        <p:guide orient="horz" pos="21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Arbeitsmappe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nielstuder:Desktop:Arbeitsmappe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Blatt1!$A$1:$C$1</c:f>
              <c:strCache>
                <c:ptCount val="3"/>
                <c:pt idx="0">
                  <c:v>Methan</c:v>
                </c:pt>
                <c:pt idx="1">
                  <c:v>Wasser</c:v>
                </c:pt>
                <c:pt idx="2">
                  <c:v>Batterie </c:v>
                </c:pt>
              </c:strCache>
            </c:strRef>
          </c:cat>
          <c:val>
            <c:numRef>
              <c:f>Blatt1!$A$2:$C$2</c:f>
              <c:numCache>
                <c:formatCode>General</c:formatCode>
                <c:ptCount val="3"/>
                <c:pt idx="0">
                  <c:v>30000</c:v>
                </c:pt>
                <c:pt idx="1">
                  <c:v>8500</c:v>
                </c:pt>
                <c:pt idx="2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630528"/>
        <c:axId val="122632064"/>
      </c:barChart>
      <c:catAx>
        <c:axId val="122630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22632064"/>
        <c:crosses val="autoZero"/>
        <c:auto val="1"/>
        <c:lblAlgn val="ctr"/>
        <c:lblOffset val="100"/>
        <c:noMultiLvlLbl val="0"/>
      </c:catAx>
      <c:valAx>
        <c:axId val="122632064"/>
        <c:scaling>
          <c:orientation val="minMax"/>
          <c:max val="35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630528"/>
        <c:crosses val="autoZero"/>
        <c:crossBetween val="between"/>
        <c:majorUnit val="5000"/>
        <c:minorUnit val="1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376003742101"/>
          <c:y val="3.60610263522885E-2"/>
          <c:w val="0.84500604194277695"/>
          <c:h val="0.89362936429062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cat>
            <c:strRef>
              <c:f>'Blatt1 (2)'!$A$1</c:f>
              <c:strCache>
                <c:ptCount val="1"/>
                <c:pt idx="0">
                  <c:v>Abfall</c:v>
                </c:pt>
              </c:strCache>
            </c:strRef>
          </c:cat>
          <c:val>
            <c:numRef>
              <c:f>'Blatt1 (2)'!$A$2</c:f>
              <c:numCache>
                <c:formatCode>General</c:formatCode>
                <c:ptCount val="1"/>
                <c:pt idx="0">
                  <c:v>30000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9584"/>
        <c:axId val="122101120"/>
      </c:barChart>
      <c:catAx>
        <c:axId val="122099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2101120"/>
        <c:crossesAt val="0"/>
        <c:auto val="1"/>
        <c:lblAlgn val="ctr"/>
        <c:lblOffset val="100"/>
        <c:noMultiLvlLbl val="0"/>
      </c:catAx>
      <c:valAx>
        <c:axId val="122101120"/>
        <c:scaling>
          <c:orientation val="minMax"/>
          <c:max val="350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2099584"/>
        <c:crosses val="autoZero"/>
        <c:crossBetween val="between"/>
        <c:majorUnit val="5000"/>
        <c:minorUnit val="100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71A1E-ECA7-C442-B78B-578DC5E38B7D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DAB50-054A-5240-889C-94C3F0E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18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231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Energiestrategie 2050 (ev. darstellen mit gestapelten Linien)</a:t>
            </a:r>
          </a:p>
          <a:p>
            <a:r>
              <a:rPr lang="de-DE" dirty="0" smtClean="0"/>
              <a:t>Forschungsprojekt Professor Dr. M. Popp, TU Nürnberg: Kurzzeitspeicheranalyse</a:t>
            </a:r>
          </a:p>
          <a:p>
            <a:r>
              <a:rPr lang="de-DE" dirty="0" smtClean="0"/>
              <a:t>Ingrid AG: Integration erneuerbare Energien in das Netz</a:t>
            </a:r>
          </a:p>
          <a:p>
            <a:r>
              <a:rPr lang="de-DE" dirty="0" smtClean="0"/>
              <a:t>Herausforderung: Darstellung Unterschied Energie/Leistung (Spitzen)</a:t>
            </a:r>
          </a:p>
          <a:p>
            <a:r>
              <a:rPr lang="de-DE" dirty="0" smtClean="0"/>
              <a:t>Motivation Visualisierung 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Energiestrategie 2050: Demokratisierung der Energieversorgung über dezentralen Produktion (Bürgerinvestitionen)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Wissensvermittlung, damit Energiestrategie 2050 breit abgestützt ist: Es braucht energiewirtschaftliches Verständnis, damit bei zunehmenden Versorgungsproblemen (Schwankungen Tag, Saison, Jahr) die Energiewende nicht ausgebremst wird.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Komplexität reduzieren, Zusammenhänge deutlich machen, Bild best. Liniendiagramme schaffen das nicht</a:t>
            </a:r>
          </a:p>
          <a:p>
            <a:pPr marL="0" indent="0">
              <a:buFont typeface="Arial"/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74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Energiestrategie 2050 (ev. darstellen mit gestapelten Linien)</a:t>
            </a:r>
          </a:p>
          <a:p>
            <a:r>
              <a:rPr lang="de-DE" dirty="0" smtClean="0"/>
              <a:t>Forschungsprojekt Professor Dr. M. Popp, TU Nürnberg: Kurzzeitspeicheranalyse</a:t>
            </a:r>
          </a:p>
          <a:p>
            <a:r>
              <a:rPr lang="de-DE" dirty="0" smtClean="0"/>
              <a:t>Ingrid AG: Integration erneuerbare Energien in das Netz</a:t>
            </a:r>
          </a:p>
          <a:p>
            <a:r>
              <a:rPr lang="de-DE" dirty="0" smtClean="0"/>
              <a:t>Herausforderung: Darstellung Unterschied Energie/Leistung (Spitzen)</a:t>
            </a:r>
          </a:p>
          <a:p>
            <a:r>
              <a:rPr lang="de-DE" dirty="0" smtClean="0"/>
              <a:t>Motivation Visualisierung 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Energiestrategie 2050: Demokratisierung der Energieversorgung über dezentralen Produktion (Bürgerinvestitionen)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Wissensvermittlung, damit Energiestrategie 2050 breit abgestützt ist: Es braucht energiewirtschaftliches Verständnis, damit bei zunehmenden Versorgungsproblemen (Schwankungen Tag, Saison, Jahr) die Energiewende nicht ausgebremst wird.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Komplexität reduzieren, Zusammenhänge deutlich machen, Bild best. Liniendiagramme schaffen das nicht</a:t>
            </a:r>
          </a:p>
          <a:p>
            <a:pPr marL="0" indent="0">
              <a:buFont typeface="Arial"/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7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IST-Zustand (haben wir das was?)</a:t>
            </a:r>
          </a:p>
          <a:p>
            <a:r>
              <a:rPr lang="de-DE" dirty="0" smtClean="0"/>
              <a:t>12 Rasterquadrate Schweiz (Bild)</a:t>
            </a:r>
          </a:p>
          <a:p>
            <a:r>
              <a:rPr lang="de-DE" dirty="0" smtClean="0"/>
              <a:t>Verschiedene Szenarien zur Kurzzeitspeicherung im Rahmen der Energiestrategie 2050 (wir nehmen ein „vernünftiges“ Szenario, 3*1/3)</a:t>
            </a:r>
          </a:p>
          <a:p>
            <a:r>
              <a:rPr lang="de-DE" dirty="0" smtClean="0"/>
              <a:t>6 Jahre (1 Datenwert alle 3h)</a:t>
            </a:r>
          </a:p>
          <a:p>
            <a:r>
              <a:rPr lang="de-DE" dirty="0" smtClean="0"/>
              <a:t>11 Merkmale, wie z.B. absoluter Verbrauch, Produktion PV, WKK, Wind, Laufwasser, Pumpwasser, Batteriespeicher usw.</a:t>
            </a:r>
          </a:p>
          <a:p>
            <a:r>
              <a:rPr lang="de-DE" dirty="0" smtClean="0"/>
              <a:t>.</a:t>
            </a:r>
            <a:r>
              <a:rPr lang="de-DE" dirty="0" err="1" smtClean="0"/>
              <a:t>xls</a:t>
            </a:r>
            <a:r>
              <a:rPr lang="de-DE" dirty="0" smtClean="0"/>
              <a:t>-Format</a:t>
            </a:r>
          </a:p>
          <a:p>
            <a:r>
              <a:rPr lang="de-DE" dirty="0" smtClean="0"/>
              <a:t>Freie</a:t>
            </a:r>
            <a:r>
              <a:rPr lang="de-DE" baseline="0" dirty="0" smtClean="0"/>
              <a:t> Lizenz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34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Chancen: Einmaligkeit,</a:t>
            </a:r>
            <a:r>
              <a:rPr lang="de-DE" baseline="0" dirty="0" smtClean="0"/>
              <a:t> Aha-Erlebnisse, </a:t>
            </a:r>
            <a:r>
              <a:rPr lang="de-DE" dirty="0" smtClean="0"/>
              <a:t>Breitenwirkung</a:t>
            </a:r>
          </a:p>
          <a:p>
            <a:r>
              <a:rPr lang="de-DE" dirty="0" smtClean="0"/>
              <a:t>Risiken: Komplexität,</a:t>
            </a:r>
            <a:r>
              <a:rPr lang="de-DE" baseline="0" dirty="0" smtClean="0"/>
              <a:t> A</a:t>
            </a:r>
            <a:r>
              <a:rPr lang="de-DE" dirty="0" smtClean="0"/>
              <a:t>nimation, Beziehungen zwischen</a:t>
            </a:r>
            <a:r>
              <a:rPr lang="de-DE" baseline="0" dirty="0" smtClean="0"/>
              <a:t> den Einzelteilen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291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Verwendung durch BFE (202 Mio. Forschungsgelder...)</a:t>
            </a:r>
          </a:p>
          <a:p>
            <a:r>
              <a:rPr lang="de-DE" dirty="0" smtClean="0"/>
              <a:t>Aufklärung an Schulen</a:t>
            </a:r>
          </a:p>
          <a:p>
            <a:r>
              <a:rPr lang="de-DE" dirty="0" smtClean="0"/>
              <a:t>Wissensvermittlung für Politik und Öffentlichkeit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217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40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7, 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e-CH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 smtClean="0"/>
              <a:t>Bild auf Platzhalter ziehen oder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if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10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Open </a:t>
            </a:r>
            <a:r>
              <a:rPr lang="de-DE" dirty="0" err="1" smtClean="0"/>
              <a:t>Energy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data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" y="5219700"/>
            <a:ext cx="8102600" cy="152908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Visualisierung von </a:t>
            </a:r>
            <a:r>
              <a:rPr lang="de-DE" dirty="0" err="1" smtClean="0"/>
              <a:t>energiemodelldaten</a:t>
            </a:r>
            <a:endParaRPr lang="de-DE" dirty="0" smtClean="0"/>
          </a:p>
          <a:p>
            <a:r>
              <a:rPr lang="en-US" dirty="0"/>
              <a:t>Swiss Open Energy Data </a:t>
            </a:r>
            <a:r>
              <a:rPr lang="en-US" dirty="0" err="1" smtClean="0"/>
              <a:t>Hackdays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 </a:t>
            </a:r>
            <a:r>
              <a:rPr lang="en-US" dirty="0"/>
              <a:t>&amp; 9 April </a:t>
            </a:r>
            <a:r>
              <a:rPr lang="en-US" dirty="0" smtClean="0"/>
              <a:t>2016</a:t>
            </a:r>
          </a:p>
          <a:p>
            <a:r>
              <a:rPr lang="en-US" dirty="0"/>
              <a:t>Mont </a:t>
            </a:r>
            <a:r>
              <a:rPr lang="en-US" dirty="0" err="1"/>
              <a:t>Crosin</a:t>
            </a:r>
            <a:r>
              <a:rPr lang="en-US" dirty="0"/>
              <a:t> &amp; </a:t>
            </a:r>
            <a:r>
              <a:rPr lang="en-US" dirty="0" err="1"/>
              <a:t>Grimseltor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2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15300" cy="1371600"/>
          </a:xfrm>
        </p:spPr>
        <p:txBody>
          <a:bodyPr/>
          <a:lstStyle/>
          <a:p>
            <a:r>
              <a:rPr lang="de-DE" dirty="0" smtClean="0"/>
              <a:t>Gemütlich:</a:t>
            </a:r>
            <a:br>
              <a:rPr lang="de-DE" dirty="0" smtClean="0"/>
            </a:br>
            <a:r>
              <a:rPr lang="de-DE" dirty="0" err="1" smtClean="0"/>
              <a:t>EnergieStrategie</a:t>
            </a:r>
            <a:r>
              <a:rPr lang="de-DE" dirty="0" smtClean="0"/>
              <a:t> 2050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2490179"/>
            <a:ext cx="8566449" cy="3399177"/>
          </a:xfrm>
        </p:spPr>
      </p:pic>
    </p:spTree>
    <p:extLst>
      <p:ext uri="{BB962C8B-B14F-4D97-AF65-F5344CB8AC3E}">
        <p14:creationId xmlns:p14="http://schemas.microsoft.com/office/powerpoint/2010/main" val="246407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Ungemütlich:</a:t>
            </a:r>
            <a:br>
              <a:rPr lang="de-DE" dirty="0" smtClean="0"/>
            </a:br>
            <a:r>
              <a:rPr lang="de-DE" dirty="0" smtClean="0"/>
              <a:t>Wohin mit der Sonne?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2490179"/>
            <a:ext cx="8566449" cy="3399177"/>
          </a:xfr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1524318"/>
            <a:ext cx="8566449" cy="514143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1524318"/>
            <a:ext cx="8566449" cy="514923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08422">
            <a:off x="5031584" y="1088596"/>
            <a:ext cx="3422667" cy="28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9" y="1271897"/>
            <a:ext cx="7856442" cy="5357503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78042" cy="13716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Daten: </a:t>
            </a:r>
            <a:br>
              <a:rPr lang="de-DE" dirty="0" smtClean="0"/>
            </a:br>
            <a:r>
              <a:rPr lang="de-DE" dirty="0" smtClean="0"/>
              <a:t>Studie Prof. </a:t>
            </a:r>
            <a:r>
              <a:rPr lang="de-DE" dirty="0" err="1" smtClean="0"/>
              <a:t>M.Popp</a:t>
            </a:r>
            <a:r>
              <a:rPr lang="de-DE" dirty="0" smtClean="0"/>
              <a:t> / </a:t>
            </a:r>
            <a:r>
              <a:rPr lang="de-DE" smtClean="0"/>
              <a:t>InGrId</a:t>
            </a:r>
            <a:r>
              <a:rPr lang="de-DE" dirty="0" smtClean="0"/>
              <a:t> </a:t>
            </a:r>
            <a:r>
              <a:rPr lang="de-DE" dirty="0" smtClean="0"/>
              <a:t>AG</a:t>
            </a:r>
            <a:endParaRPr lang="de-DE" dirty="0"/>
          </a:p>
        </p:txBody>
      </p:sp>
      <p:pic>
        <p:nvPicPr>
          <p:cNvPr id="1026" name="Picture 2" descr="Z:\home\hamagubur\InGrid\referenz_weisskeissel_pv-anlag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268" y="3460750"/>
            <a:ext cx="1245722" cy="75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:\home\hamagubur\InGrid\solar_tracker_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64" y="3805607"/>
            <a:ext cx="997490" cy="74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home\hamagubur\InGrid\Haus mit PV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794" y="3066280"/>
            <a:ext cx="1047206" cy="78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48" y="2479359"/>
            <a:ext cx="1079629" cy="58692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629" y="4557821"/>
            <a:ext cx="1893891" cy="123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3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936593" y="1464836"/>
            <a:ext cx="238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/>
              <a:t>x</a:t>
            </a:r>
            <a:r>
              <a:rPr lang="de-DE" sz="7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de-DE" sz="700" dirty="0">
                <a:solidFill>
                  <a:schemeClr val="accent2">
                    <a:lumMod val="75000"/>
                  </a:schemeClr>
                </a:solidFill>
              </a:rPr>
              <a:t>Produktion Photovoltaik</a:t>
            </a:r>
          </a:p>
          <a:p>
            <a:r>
              <a:rPr lang="de-DE" sz="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Windproduktion</a:t>
            </a:r>
          </a:p>
          <a:p>
            <a:r>
              <a:rPr lang="de-DE" sz="700" dirty="0" smtClean="0">
                <a:solidFill>
                  <a:srgbClr val="000000"/>
                </a:solidFill>
              </a:rPr>
              <a:t>x </a:t>
            </a:r>
            <a:r>
              <a:rPr lang="de-DE" sz="7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700" dirty="0">
                <a:solidFill>
                  <a:schemeClr val="accent3">
                    <a:lumMod val="75000"/>
                  </a:schemeClr>
                </a:solidFill>
              </a:rPr>
              <a:t>natürliche Zuflüsse Speicherseen</a:t>
            </a:r>
          </a:p>
          <a:p>
            <a:r>
              <a:rPr lang="de-DE" sz="700" dirty="0">
                <a:solidFill>
                  <a:srgbClr val="000000"/>
                </a:solidFill>
              </a:rPr>
              <a:t>x</a:t>
            </a:r>
            <a:r>
              <a:rPr lang="de-DE" sz="700" dirty="0" smtClean="0">
                <a:solidFill>
                  <a:srgbClr val="000000"/>
                </a:solidFill>
              </a:rPr>
              <a:t>  </a:t>
            </a:r>
            <a:r>
              <a:rPr lang="de-DE" sz="700" dirty="0">
                <a:solidFill>
                  <a:schemeClr val="accent6">
                    <a:lumMod val="75000"/>
                  </a:schemeClr>
                </a:solidFill>
              </a:rPr>
              <a:t>Laufwasserkraft</a:t>
            </a:r>
          </a:p>
          <a:p>
            <a:r>
              <a:rPr lang="de-DE" sz="700" dirty="0" smtClean="0"/>
              <a:t>x  </a:t>
            </a:r>
            <a:r>
              <a:rPr lang="de-DE" sz="700" dirty="0"/>
              <a:t>Energiekonsum/</a:t>
            </a:r>
            <a:r>
              <a:rPr lang="de-DE" sz="700" dirty="0" smtClean="0"/>
              <a:t>Verbrauch</a:t>
            </a:r>
          </a:p>
          <a:p>
            <a:endParaRPr lang="de-DE" sz="700" dirty="0"/>
          </a:p>
          <a:p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67999" y="1233385"/>
            <a:ext cx="5054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Übersicht mit „Zeitlupe“</a:t>
            </a:r>
            <a:endParaRPr lang="de-DE" sz="1100" b="1" dirty="0">
              <a:solidFill>
                <a:srgbClr val="277F26"/>
              </a:solidFill>
              <a:latin typeface="Arial Rounded MT Bold"/>
              <a:cs typeface="Arial Rounded MT Bold"/>
            </a:endParaRPr>
          </a:p>
        </p:txBody>
      </p:sp>
      <p:pic>
        <p:nvPicPr>
          <p:cNvPr id="9" name="Bild 8" descr="EinJahrNeu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7"/>
          <a:stretch/>
        </p:blipFill>
        <p:spPr>
          <a:xfrm>
            <a:off x="204170" y="1494997"/>
            <a:ext cx="6702505" cy="125709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0" y="577468"/>
            <a:ext cx="9144000" cy="62805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15" name="Diagramm 1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066786"/>
              </p:ext>
            </p:extLst>
          </p:nvPr>
        </p:nvGraphicFramePr>
        <p:xfrm>
          <a:off x="5111267" y="3263119"/>
          <a:ext cx="2534133" cy="2936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" name="Bild 2" descr="swissmaprelief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3" b="4176"/>
          <a:stretch/>
        </p:blipFill>
        <p:spPr>
          <a:xfrm>
            <a:off x="421788" y="3312155"/>
            <a:ext cx="4153774" cy="2595563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-1"/>
            <a:ext cx="9144000" cy="5793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206375" dist="38100" dir="6000000" sx="107000" sy="107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00432" y="133110"/>
            <a:ext cx="5054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60A23D"/>
                </a:solidFill>
                <a:latin typeface="Arial Rounded MT Bold"/>
                <a:cs typeface="Arial Rounded MT Bold"/>
              </a:rPr>
              <a:t>Schweizer Energieversorgung 2050</a:t>
            </a:r>
            <a:endParaRPr lang="de-DE" sz="1600" b="1" dirty="0">
              <a:solidFill>
                <a:srgbClr val="60A23D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69880" y="376468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2863715" y="4107493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2309149" y="4302225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2698613" y="4340324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2579442" y="4560742"/>
            <a:ext cx="580536" cy="58053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1792847" y="4862249"/>
            <a:ext cx="585091" cy="5850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3657957" y="4536684"/>
            <a:ext cx="486671" cy="48667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1246680" y="4855163"/>
            <a:ext cx="401587" cy="4015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1650467" y="4199499"/>
            <a:ext cx="345248" cy="3452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2122072" y="3764681"/>
            <a:ext cx="374154" cy="37415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2512345" y="3521765"/>
            <a:ext cx="251720" cy="2517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3022546" y="3926437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1059917" y="4133292"/>
            <a:ext cx="284760" cy="2847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1371230" y="3926437"/>
            <a:ext cx="232654" cy="2326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Oval 32"/>
          <p:cNvSpPr/>
          <p:nvPr/>
        </p:nvSpPr>
        <p:spPr>
          <a:xfrm>
            <a:off x="3269880" y="4180039"/>
            <a:ext cx="232654" cy="2326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1652917" y="3710849"/>
            <a:ext cx="234527" cy="23452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080877" y="461443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2366298" y="45922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2863715" y="4426782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3014327" y="428952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Oval 38"/>
          <p:cNvSpPr/>
          <p:nvPr/>
        </p:nvSpPr>
        <p:spPr>
          <a:xfrm>
            <a:off x="2791913" y="387148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Oval 39"/>
          <p:cNvSpPr/>
          <p:nvPr/>
        </p:nvSpPr>
        <p:spPr>
          <a:xfrm>
            <a:off x="2132019" y="438233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1800983" y="4623795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Oval 41"/>
          <p:cNvSpPr/>
          <p:nvPr/>
        </p:nvSpPr>
        <p:spPr>
          <a:xfrm>
            <a:off x="1378475" y="423644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Oval 42"/>
          <p:cNvSpPr/>
          <p:nvPr/>
        </p:nvSpPr>
        <p:spPr>
          <a:xfrm>
            <a:off x="2518698" y="441805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Oval 43"/>
          <p:cNvSpPr/>
          <p:nvPr/>
        </p:nvSpPr>
        <p:spPr>
          <a:xfrm>
            <a:off x="1202297" y="4713427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1564337" y="4752017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2100170" y="4114493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1403708" y="4634133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>
            <a:off x="1579160" y="4568844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1875474" y="3974712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Oval 49"/>
          <p:cNvSpPr/>
          <p:nvPr/>
        </p:nvSpPr>
        <p:spPr>
          <a:xfrm>
            <a:off x="2520903" y="3828113"/>
            <a:ext cx="154593" cy="14659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Oval 50"/>
          <p:cNvSpPr/>
          <p:nvPr/>
        </p:nvSpPr>
        <p:spPr>
          <a:xfrm>
            <a:off x="1513610" y="5252608"/>
            <a:ext cx="175452" cy="1754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3124229" y="5134254"/>
            <a:ext cx="188204" cy="18820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3238845" y="4729791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2895299" y="521874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2091802" y="548226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Oval 55"/>
          <p:cNvSpPr/>
          <p:nvPr/>
        </p:nvSpPr>
        <p:spPr>
          <a:xfrm>
            <a:off x="922334" y="48970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2677614" y="513425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2366297" y="483505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Oval 58"/>
          <p:cNvSpPr/>
          <p:nvPr/>
        </p:nvSpPr>
        <p:spPr>
          <a:xfrm>
            <a:off x="1074734" y="50494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Oval 59"/>
          <p:cNvSpPr/>
          <p:nvPr/>
        </p:nvSpPr>
        <p:spPr>
          <a:xfrm>
            <a:off x="725484" y="503035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Oval 60"/>
          <p:cNvSpPr/>
          <p:nvPr/>
        </p:nvSpPr>
        <p:spPr>
          <a:xfrm>
            <a:off x="1746191" y="541347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Oval 61"/>
          <p:cNvSpPr/>
          <p:nvPr/>
        </p:nvSpPr>
        <p:spPr>
          <a:xfrm>
            <a:off x="3657957" y="4082422"/>
            <a:ext cx="299909" cy="29990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922334" y="463413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534986" y="5252608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Oval 64"/>
          <p:cNvSpPr/>
          <p:nvPr/>
        </p:nvSpPr>
        <p:spPr>
          <a:xfrm>
            <a:off x="2961081" y="3550909"/>
            <a:ext cx="277764" cy="2772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/>
          <p:cNvSpPr/>
          <p:nvPr/>
        </p:nvSpPr>
        <p:spPr>
          <a:xfrm>
            <a:off x="3159978" y="4040325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Oval 66"/>
          <p:cNvSpPr/>
          <p:nvPr/>
        </p:nvSpPr>
        <p:spPr>
          <a:xfrm>
            <a:off x="2503881" y="4049189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3392632" y="4504532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3712990" y="439926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Oval 69"/>
          <p:cNvSpPr/>
          <p:nvPr/>
        </p:nvSpPr>
        <p:spPr>
          <a:xfrm>
            <a:off x="3153861" y="452162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Oval 70"/>
          <p:cNvSpPr/>
          <p:nvPr/>
        </p:nvSpPr>
        <p:spPr>
          <a:xfrm>
            <a:off x="2031378" y="424474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4156833" y="4517068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Oval 72"/>
          <p:cNvSpPr/>
          <p:nvPr/>
        </p:nvSpPr>
        <p:spPr>
          <a:xfrm>
            <a:off x="3251462" y="4872503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Oval 73"/>
          <p:cNvSpPr/>
          <p:nvPr/>
        </p:nvSpPr>
        <p:spPr>
          <a:xfrm>
            <a:off x="3433742" y="401264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Oval 74"/>
          <p:cNvSpPr/>
          <p:nvPr/>
        </p:nvSpPr>
        <p:spPr>
          <a:xfrm>
            <a:off x="3611061" y="497882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Oval 75"/>
          <p:cNvSpPr/>
          <p:nvPr/>
        </p:nvSpPr>
        <p:spPr>
          <a:xfrm>
            <a:off x="4343592" y="4729791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 77"/>
          <p:cNvSpPr/>
          <p:nvPr/>
        </p:nvSpPr>
        <p:spPr>
          <a:xfrm>
            <a:off x="3405168" y="1482295"/>
            <a:ext cx="751665" cy="1294154"/>
          </a:xfrm>
          <a:prstGeom prst="rect">
            <a:avLst/>
          </a:prstGeom>
          <a:solidFill>
            <a:schemeClr val="bg1">
              <a:lumMod val="85000"/>
              <a:alpha val="26000"/>
            </a:schemeClr>
          </a:solidFill>
          <a:ln w="57150" cmpd="sng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1" name="Bild 8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6442" y="2480499"/>
            <a:ext cx="881063" cy="249041"/>
          </a:xfrm>
          <a:prstGeom prst="rect">
            <a:avLst/>
          </a:prstGeom>
        </p:spPr>
      </p:pic>
      <p:pic>
        <p:nvPicPr>
          <p:cNvPr id="83" name="Bild 82" descr="Kreislegende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43" y="5366908"/>
            <a:ext cx="461683" cy="490241"/>
          </a:xfrm>
          <a:prstGeom prst="rect">
            <a:avLst/>
          </a:prstGeom>
        </p:spPr>
      </p:pic>
      <p:pic>
        <p:nvPicPr>
          <p:cNvPr id="84" name="Bild 83" descr="Icons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114" y="141300"/>
            <a:ext cx="1339158" cy="247992"/>
          </a:xfrm>
          <a:prstGeom prst="rect">
            <a:avLst/>
          </a:prstGeom>
        </p:spPr>
      </p:pic>
      <p:cxnSp>
        <p:nvCxnSpPr>
          <p:cNvPr id="93" name="Gerade Verbindung mit Pfeil 92"/>
          <p:cNvCxnSpPr/>
          <p:nvPr/>
        </p:nvCxnSpPr>
        <p:spPr>
          <a:xfrm flipV="1">
            <a:off x="5969000" y="3311052"/>
            <a:ext cx="0" cy="1240941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uppierung 4"/>
          <p:cNvGrpSpPr/>
          <p:nvPr/>
        </p:nvGrpSpPr>
        <p:grpSpPr>
          <a:xfrm>
            <a:off x="7026275" y="1541745"/>
            <a:ext cx="53390" cy="479812"/>
            <a:chOff x="9606625" y="699418"/>
            <a:chExt cx="76057" cy="683536"/>
          </a:xfrm>
        </p:grpSpPr>
        <p:sp>
          <p:nvSpPr>
            <p:cNvPr id="2" name="Rechteck 1"/>
            <p:cNvSpPr/>
            <p:nvPr/>
          </p:nvSpPr>
          <p:spPr>
            <a:xfrm>
              <a:off x="9606625" y="699418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9606625" y="853047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/>
            <p:nvPr/>
          </p:nvSpPr>
          <p:spPr>
            <a:xfrm>
              <a:off x="9606625" y="1007905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9606625" y="1161022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/>
            <p:nvPr/>
          </p:nvSpPr>
          <p:spPr>
            <a:xfrm>
              <a:off x="9606625" y="1306897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05" name="Oval 104"/>
          <p:cNvSpPr/>
          <p:nvPr/>
        </p:nvSpPr>
        <p:spPr>
          <a:xfrm>
            <a:off x="2713597" y="4103911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Oval 105"/>
          <p:cNvSpPr/>
          <p:nvPr/>
        </p:nvSpPr>
        <p:spPr>
          <a:xfrm>
            <a:off x="2656281" y="425989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Oval 106"/>
          <p:cNvSpPr/>
          <p:nvPr/>
        </p:nvSpPr>
        <p:spPr>
          <a:xfrm>
            <a:off x="2906130" y="3945485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Oval 107"/>
          <p:cNvSpPr/>
          <p:nvPr/>
        </p:nvSpPr>
        <p:spPr>
          <a:xfrm>
            <a:off x="1202297" y="4494842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9" name="Oval 108"/>
          <p:cNvSpPr/>
          <p:nvPr/>
        </p:nvSpPr>
        <p:spPr>
          <a:xfrm>
            <a:off x="3129066" y="4366949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Oval 109"/>
          <p:cNvSpPr/>
          <p:nvPr/>
        </p:nvSpPr>
        <p:spPr>
          <a:xfrm>
            <a:off x="3405168" y="4654076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3781001" y="1541745"/>
            <a:ext cx="0" cy="1202954"/>
          </a:xfrm>
          <a:prstGeom prst="line">
            <a:avLst/>
          </a:prstGeom>
          <a:ln w="6350" cmpd="sng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 17" descr="Tacho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761" y="3316609"/>
            <a:ext cx="947105" cy="554834"/>
          </a:xfrm>
          <a:prstGeom prst="rect">
            <a:avLst/>
          </a:prstGeom>
        </p:spPr>
      </p:pic>
      <p:sp>
        <p:nvSpPr>
          <p:cNvPr id="114" name="Textfeld 113"/>
          <p:cNvSpPr txBox="1"/>
          <p:nvPr/>
        </p:nvSpPr>
        <p:spPr>
          <a:xfrm>
            <a:off x="356688" y="3034163"/>
            <a:ext cx="333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Produktion mit „Abweichungstacho“</a:t>
            </a:r>
          </a:p>
        </p:txBody>
      </p:sp>
      <p:cxnSp>
        <p:nvCxnSpPr>
          <p:cNvPr id="116" name="Gerade Verbindung mit Pfeil 115"/>
          <p:cNvCxnSpPr/>
          <p:nvPr/>
        </p:nvCxnSpPr>
        <p:spPr>
          <a:xfrm flipV="1">
            <a:off x="6591300" y="5218918"/>
            <a:ext cx="0" cy="520522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/>
          <p:nvPr/>
        </p:nvCxnSpPr>
        <p:spPr>
          <a:xfrm flipV="1">
            <a:off x="7213600" y="5907893"/>
            <a:ext cx="0" cy="291925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feld 120"/>
          <p:cNvSpPr txBox="1"/>
          <p:nvPr/>
        </p:nvSpPr>
        <p:spPr>
          <a:xfrm>
            <a:off x="5111267" y="3044589"/>
            <a:ext cx="1746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Speicherung</a:t>
            </a:r>
            <a:endParaRPr lang="de-DE" sz="1400" b="1" dirty="0" smtClean="0">
              <a:solidFill>
                <a:srgbClr val="277F26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22" name="Textfeld 121"/>
          <p:cNvSpPr txBox="1"/>
          <p:nvPr/>
        </p:nvSpPr>
        <p:spPr>
          <a:xfrm>
            <a:off x="7717383" y="3011740"/>
            <a:ext cx="1147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„</a:t>
            </a:r>
            <a:r>
              <a:rPr lang="de-DE" sz="11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Abfall</a:t>
            </a:r>
            <a:r>
              <a:rPr lang="de-DE" sz="14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“</a:t>
            </a:r>
          </a:p>
        </p:txBody>
      </p:sp>
      <p:sp>
        <p:nvSpPr>
          <p:cNvPr id="125" name="Textfeld 124"/>
          <p:cNvSpPr txBox="1"/>
          <p:nvPr/>
        </p:nvSpPr>
        <p:spPr>
          <a:xfrm>
            <a:off x="4285843" y="3812589"/>
            <a:ext cx="8226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z</a:t>
            </a:r>
            <a:r>
              <a:rPr lang="de-DE" sz="7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uviel</a:t>
            </a:r>
            <a:endParaRPr lang="de-DE" sz="7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126" name="Textfeld 125"/>
          <p:cNvSpPr txBox="1"/>
          <p:nvPr/>
        </p:nvSpPr>
        <p:spPr>
          <a:xfrm>
            <a:off x="3505897" y="3812589"/>
            <a:ext cx="8226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zuwenig</a:t>
            </a:r>
            <a:endParaRPr lang="de-DE" sz="7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graphicFrame>
        <p:nvGraphicFramePr>
          <p:cNvPr id="111" name="Diagramm 1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809014"/>
              </p:ext>
            </p:extLst>
          </p:nvPr>
        </p:nvGraphicFramePr>
        <p:xfrm>
          <a:off x="7823200" y="3316609"/>
          <a:ext cx="647700" cy="2753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112" name="Gerade Verbindung mit Pfeil 111"/>
          <p:cNvCxnSpPr/>
          <p:nvPr/>
        </p:nvCxnSpPr>
        <p:spPr>
          <a:xfrm flipV="1">
            <a:off x="8166100" y="3311052"/>
            <a:ext cx="0" cy="1240941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415732" y="869950"/>
            <a:ext cx="796585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Sommer </a:t>
            </a:r>
            <a:endParaRPr lang="de-DE" sz="1100" dirty="0"/>
          </a:p>
        </p:txBody>
      </p:sp>
      <p:sp>
        <p:nvSpPr>
          <p:cNvPr id="99" name="Abgerundetes Rechteck 98"/>
          <p:cNvSpPr/>
          <p:nvPr/>
        </p:nvSpPr>
        <p:spPr>
          <a:xfrm>
            <a:off x="1314120" y="869950"/>
            <a:ext cx="746891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Winter </a:t>
            </a:r>
            <a:endParaRPr lang="de-DE" sz="1100" dirty="0"/>
          </a:p>
        </p:txBody>
      </p:sp>
      <p:sp>
        <p:nvSpPr>
          <p:cNvPr id="100" name="Abgerundetes Rechteck 99"/>
          <p:cNvSpPr/>
          <p:nvPr/>
        </p:nvSpPr>
        <p:spPr>
          <a:xfrm>
            <a:off x="3433742" y="869950"/>
            <a:ext cx="1278149" cy="27305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Schlechtes Jahr </a:t>
            </a:r>
            <a:endParaRPr lang="de-DE" sz="1100" dirty="0"/>
          </a:p>
        </p:txBody>
      </p:sp>
      <p:sp>
        <p:nvSpPr>
          <p:cNvPr id="101" name="Abgerundetes Rechteck 100"/>
          <p:cNvSpPr/>
          <p:nvPr/>
        </p:nvSpPr>
        <p:spPr>
          <a:xfrm>
            <a:off x="4804162" y="876300"/>
            <a:ext cx="1025138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Gutes Jahr </a:t>
            </a:r>
            <a:endParaRPr lang="de-DE" sz="1100" dirty="0"/>
          </a:p>
        </p:txBody>
      </p:sp>
      <p:sp>
        <p:nvSpPr>
          <p:cNvPr id="102" name="Abgerundetes Rechteck 101"/>
          <p:cNvSpPr/>
          <p:nvPr/>
        </p:nvSpPr>
        <p:spPr>
          <a:xfrm>
            <a:off x="6542966" y="882650"/>
            <a:ext cx="924148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Mit Batterie </a:t>
            </a:r>
            <a:endParaRPr lang="de-DE" sz="1100" dirty="0"/>
          </a:p>
        </p:txBody>
      </p:sp>
      <p:sp>
        <p:nvSpPr>
          <p:cNvPr id="103" name="Abgerundetes Rechteck 102"/>
          <p:cNvSpPr/>
          <p:nvPr/>
        </p:nvSpPr>
        <p:spPr>
          <a:xfrm>
            <a:off x="7549303" y="882650"/>
            <a:ext cx="1067647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Ohne Batterie 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2482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64286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Informationsvermittlung: Was ist das, ENERGIEWENDE? Was passiert da, was müssen wir tun…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Verwendung </a:t>
            </a:r>
            <a:r>
              <a:rPr lang="de-DE" dirty="0"/>
              <a:t>durch BFE </a:t>
            </a:r>
            <a:r>
              <a:rPr lang="de-DE" dirty="0" smtClean="0"/>
              <a:t>/ Energie Schweiz zur Infovermittlung</a:t>
            </a:r>
            <a:endParaRPr lang="de-DE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dirty="0" err="1" smtClean="0"/>
              <a:t>Storytelling</a:t>
            </a:r>
            <a:r>
              <a:rPr lang="de-DE" dirty="0" smtClean="0"/>
              <a:t> / Datenjournalismus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Lehrmittel an Schulen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….</a:t>
            </a:r>
          </a:p>
          <a:p>
            <a:endParaRPr lang="de-DE" dirty="0"/>
          </a:p>
          <a:p>
            <a:endParaRPr lang="de-DE" dirty="0" smtClean="0">
              <a:sym typeface="Wingdings"/>
            </a:endParaRP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38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18500" cy="1371600"/>
          </a:xfrm>
        </p:spPr>
        <p:txBody>
          <a:bodyPr/>
          <a:lstStyle/>
          <a:p>
            <a:r>
              <a:rPr lang="de-DE" dirty="0" smtClean="0"/>
              <a:t>wir sind und Tun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78680"/>
          </a:xfrm>
        </p:spPr>
        <p:txBody>
          <a:bodyPr>
            <a:normAutofit/>
          </a:bodyPr>
          <a:lstStyle/>
          <a:p>
            <a:r>
              <a:rPr lang="de-DE" dirty="0" smtClean="0"/>
              <a:t>Max Ursin, </a:t>
            </a:r>
            <a:r>
              <a:rPr lang="de-DE" b="0" dirty="0" smtClean="0"/>
              <a:t>Dipl. Bauingenieur EPFL, </a:t>
            </a:r>
            <a:r>
              <a:rPr lang="en-US" b="0" dirty="0" smtClean="0"/>
              <a:t>MSc Energy </a:t>
            </a:r>
            <a:r>
              <a:rPr lang="en-US" b="0" dirty="0"/>
              <a:t>Systems </a:t>
            </a:r>
            <a:r>
              <a:rPr lang="en-US" b="0" dirty="0" smtClean="0"/>
              <a:t>EPFL, </a:t>
            </a:r>
            <a:r>
              <a:rPr lang="de-DE" b="0" dirty="0" smtClean="0"/>
              <a:t>EMBA Management </a:t>
            </a:r>
            <a:r>
              <a:rPr lang="de-DE" b="0" dirty="0" err="1" smtClean="0"/>
              <a:t>of</a:t>
            </a:r>
            <a:r>
              <a:rPr lang="de-DE" b="0" dirty="0" smtClean="0"/>
              <a:t> Technology</a:t>
            </a:r>
          </a:p>
          <a:p>
            <a:r>
              <a:rPr lang="de-DE" b="0" dirty="0" smtClean="0"/>
              <a:t>CTO Ingrid AG, Geschäftsführer Genossenschaft ESE - einfach </a:t>
            </a:r>
            <a:r>
              <a:rPr lang="de-DE" b="0" dirty="0" err="1" smtClean="0"/>
              <a:t>elektromobil</a:t>
            </a:r>
            <a:r>
              <a:rPr lang="de-DE" b="0" dirty="0" smtClean="0"/>
              <a:t> (Batterievermietung)</a:t>
            </a:r>
          </a:p>
          <a:p>
            <a:r>
              <a:rPr lang="de-DE" b="0" dirty="0"/>
              <a:t>max.ursin@ingridag.com, </a:t>
            </a:r>
            <a:r>
              <a:rPr lang="de-DE" b="0" dirty="0" smtClean="0"/>
              <a:t>@</a:t>
            </a:r>
            <a:r>
              <a:rPr lang="de-DE" b="0" dirty="0" err="1" smtClean="0"/>
              <a:t>indiewatt</a:t>
            </a:r>
            <a:r>
              <a:rPr lang="de-DE" b="0" dirty="0" smtClean="0"/>
              <a:t>, www.ingridag.com</a:t>
            </a:r>
            <a:endParaRPr lang="de-DE" b="0" dirty="0"/>
          </a:p>
          <a:p>
            <a:endParaRPr lang="de-DE" dirty="0" smtClean="0"/>
          </a:p>
          <a:p>
            <a:r>
              <a:rPr lang="de-DE" dirty="0" smtClean="0"/>
              <a:t>Daniel Studer, </a:t>
            </a:r>
            <a:r>
              <a:rPr lang="de-DE" b="0" dirty="0" smtClean="0"/>
              <a:t>Geograph </a:t>
            </a:r>
            <a:r>
              <a:rPr lang="de-DE" b="0" dirty="0" err="1" smtClean="0"/>
              <a:t>MSc</a:t>
            </a:r>
            <a:r>
              <a:rPr lang="de-DE" b="0" dirty="0" smtClean="0"/>
              <a:t> </a:t>
            </a:r>
            <a:r>
              <a:rPr lang="de-DE" b="0" dirty="0" err="1" smtClean="0"/>
              <a:t>UniBe</a:t>
            </a:r>
            <a:r>
              <a:rPr lang="de-DE" b="0" dirty="0" smtClean="0"/>
              <a:t>, Architekt</a:t>
            </a:r>
          </a:p>
          <a:p>
            <a:r>
              <a:rPr lang="de-DE" b="0" dirty="0" smtClean="0"/>
              <a:t>IC </a:t>
            </a:r>
            <a:r>
              <a:rPr lang="de-DE" b="0" dirty="0" err="1" smtClean="0"/>
              <a:t>Infraconsult</a:t>
            </a:r>
            <a:r>
              <a:rPr lang="de-DE" b="0" dirty="0" smtClean="0"/>
              <a:t> AG, Projektleiter Daten/Statistik und Raumplanung</a:t>
            </a:r>
          </a:p>
          <a:p>
            <a:r>
              <a:rPr lang="de-DE" b="0" dirty="0"/>
              <a:t>dani.studer@gmx.li, @</a:t>
            </a:r>
            <a:r>
              <a:rPr lang="de-DE" b="0" dirty="0" err="1" smtClean="0"/>
              <a:t>studerda</a:t>
            </a:r>
            <a:r>
              <a:rPr lang="de-DE" b="0" dirty="0" smtClean="0"/>
              <a:t>, www.infraconsult.ch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25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z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Essenz.thmx</Template>
  <TotalTime>0</TotalTime>
  <Words>460</Words>
  <Application>Microsoft Office PowerPoint</Application>
  <PresentationFormat>Bildschirmpräsentation (4:3)</PresentationFormat>
  <Paragraphs>81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Essenz</vt:lpstr>
      <vt:lpstr>Open Energy data</vt:lpstr>
      <vt:lpstr>Gemütlich: EnergieStrategie 2050</vt:lpstr>
      <vt:lpstr>Ungemütlich: Wohin mit der Sonne?</vt:lpstr>
      <vt:lpstr>Daten:  Studie Prof. M.Popp / InGrId AG</vt:lpstr>
      <vt:lpstr>PowerPoint-Präsentation</vt:lpstr>
      <vt:lpstr>Verwendung</vt:lpstr>
      <vt:lpstr>wir sind und Tun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Energy data</dc:title>
  <dc:creator>Daniel</dc:creator>
  <cp:lastModifiedBy>hamagubur</cp:lastModifiedBy>
  <cp:revision>117</cp:revision>
  <dcterms:created xsi:type="dcterms:W3CDTF">2014-03-06T19:52:57Z</dcterms:created>
  <dcterms:modified xsi:type="dcterms:W3CDTF">2016-04-07T20:20:22Z</dcterms:modified>
</cp:coreProperties>
</file>